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7556500" cy="10693400"/>
  <p:notesSz cx="6858000" cy="9144000"/>
  <p:embeddedFontLst>
    <p:embeddedFont>
      <p:font typeface="Arial Black" panose="020B0A04020102020204" charset="0"/>
      <p:bold r:id="rId23"/>
    </p:embeddedFont>
    <p:embeddedFont>
      <p:font typeface="Calibri" panose="020F050202020403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43"/>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ea typeface="Arial Black" panose="020B0A04020102020204" charset="0"/>
              <a:cs typeface="Arial Black" panose="020B0A0402010202020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ea typeface="Arial Black" panose="020B0A04020102020204" charset="0"/>
                <a:cs typeface="Arial Black" panose="020B0A04020102020204" charset="0"/>
              </a:rPr>
            </a:fld>
            <a:endParaRPr lang="en-US">
              <a:ea typeface="Arial Black" panose="020B0A04020102020204" charset="0"/>
              <a:cs typeface="Arial Black" panose="020B0A0402010202020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ea typeface="Arial Black" panose="020B0A04020102020204" charset="0"/>
              <a:cs typeface="Arial Black" panose="020B0A0402010202020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ea typeface="Arial Black" panose="020B0A04020102020204" charset="0"/>
                <a:cs typeface="Arial Black" panose="020B0A04020102020204" charset="0"/>
              </a:rPr>
            </a:fld>
            <a:endParaRPr lang="en-US">
              <a:ea typeface="Arial Black" panose="020B0A04020102020204" charset="0"/>
              <a:cs typeface="Arial Black" panose="020B0A04020102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Arial Black" panose="020B0A04020102020204" charset="0"/>
                <a:cs typeface="Arial Black" panose="020B0A0402010202020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Arial Black" panose="020B0A04020102020204" charset="0"/>
                <a:cs typeface="Arial Black" panose="020B0A04020102020204" charset="0"/>
              </a:defRPr>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2338602" y="1143000"/>
            <a:ext cx="218079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Arial Black" panose="020B0A04020102020204" charset="0"/>
                <a:cs typeface="Arial Black" panose="020B0A0402010202020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Arial Black" panose="020B0A04020102020204" charset="0"/>
                <a:cs typeface="Arial Black" panose="020B0A04020102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Arial Black" panose="020B0A04020102020204" charset="0"/>
        <a:cs typeface="Arial Black" panose="020B0A04020102020204" charset="0"/>
      </a:defRPr>
    </a:lvl1pPr>
    <a:lvl2pPr marL="457200" algn="l" defTabSz="914400" rtl="0" eaLnBrk="1" latinLnBrk="0" hangingPunct="1">
      <a:defRPr sz="1200" kern="1200">
        <a:solidFill>
          <a:schemeClr val="tx1"/>
        </a:solidFill>
        <a:latin typeface="+mn-lt"/>
        <a:ea typeface="Arial Black" panose="020B0A04020102020204" charset="0"/>
        <a:cs typeface="Arial Black" panose="020B0A04020102020204" charset="0"/>
      </a:defRPr>
    </a:lvl2pPr>
    <a:lvl3pPr marL="914400" algn="l" defTabSz="914400" rtl="0" eaLnBrk="1" latinLnBrk="0" hangingPunct="1">
      <a:defRPr sz="1200" kern="1200">
        <a:solidFill>
          <a:schemeClr val="tx1"/>
        </a:solidFill>
        <a:latin typeface="+mn-lt"/>
        <a:ea typeface="Arial Black" panose="020B0A04020102020204" charset="0"/>
        <a:cs typeface="Arial Black" panose="020B0A04020102020204" charset="0"/>
      </a:defRPr>
    </a:lvl3pPr>
    <a:lvl4pPr marL="1371600" algn="l" defTabSz="914400" rtl="0" eaLnBrk="1" latinLnBrk="0" hangingPunct="1">
      <a:defRPr sz="1200" kern="1200">
        <a:solidFill>
          <a:schemeClr val="tx1"/>
        </a:solidFill>
        <a:latin typeface="+mn-lt"/>
        <a:ea typeface="Arial Black" panose="020B0A04020102020204" charset="0"/>
        <a:cs typeface="Arial Black" panose="020B0A04020102020204" charset="0"/>
      </a:defRPr>
    </a:lvl4pPr>
    <a:lvl5pPr marL="1828800" algn="l" defTabSz="914400" rtl="0" eaLnBrk="1" latinLnBrk="0" hangingPunct="1">
      <a:defRPr sz="1200" kern="1200">
        <a:solidFill>
          <a:schemeClr val="tx1"/>
        </a:solidFill>
        <a:latin typeface="+mn-lt"/>
        <a:ea typeface="Arial Black" panose="020B0A04020102020204" charset="0"/>
        <a:cs typeface="Arial Black" panose="020B0A04020102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Arial Black" panose="020B0A04020102020204" charset="0"/>
                <a:cs typeface="Arial Black" panose="020B0A04020102020204" charset="0"/>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Arial Black" panose="020B0A04020102020204" charset="0"/>
                <a:cs typeface="Arial Black" panose="020B0A0402010202020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Arial Black" panose="020B0A04020102020204" charset="0"/>
                <a:cs typeface="Arial Black" panose="020B0A04020102020204" charset="0"/>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Arial Black" panose="020B0A04020102020204" charset="0"/>
          <a:cs typeface="Arial Black" panose="020B0A040201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Arial Black" panose="020B0A04020102020204" charset="0"/>
          <a:cs typeface="Arial Black" panose="020B0A0402010202020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Arial Black" panose="020B0A04020102020204" charset="0"/>
          <a:cs typeface="Arial Black" panose="020B0A0402010202020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Arial Black" panose="020B0A04020102020204" charset="0"/>
          <a:cs typeface="Arial Black" panose="020B0A0402010202020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Arial Black" panose="020B0A04020102020204" charset="0"/>
          <a:cs typeface="Arial Black" panose="020B0A0402010202020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Arial Black" panose="020B0A04020102020204" charset="0"/>
          <a:cs typeface="Arial Black" panose="020B0A0402010202020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hyperlink" Target="https://www.upperinc.com/"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hyperlink" Target="https://www.upperinc.com/" TargetMode="Externa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svg"/><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hyperlink" Target="https://www.upperinc.com/" TargetMode="Externa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hyperlink" Target="https://www.upperinc.com/" TargetMode="Externa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hyperlink" Target="https://www.upperinc.com/" TargetMode="External"/><Relationship Id="rId2" Type="http://schemas.openxmlformats.org/officeDocument/2006/relationships/image" Target="../media/image9.sv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hyperlink" Target="https://www.upperinc.com/" TargetMode="External"/></Relationships>
</file>

<file path=ppt/slides/_rels/slide15.xml.rels><?xml version="1.0" encoding="UTF-8" standalone="yes"?>
<Relationships xmlns="http://schemas.openxmlformats.org/package/2006/relationships"><Relationship Id="rId9" Type="http://schemas.openxmlformats.org/officeDocument/2006/relationships/image" Target="../media/image12.svg"/><Relationship Id="rId8" Type="http://schemas.openxmlformats.org/officeDocument/2006/relationships/image" Target="../media/image20.png"/><Relationship Id="rId7" Type="http://schemas.openxmlformats.org/officeDocument/2006/relationships/image" Target="../media/image11.svg"/><Relationship Id="rId6" Type="http://schemas.openxmlformats.org/officeDocument/2006/relationships/image" Target="../media/image19.png"/><Relationship Id="rId5" Type="http://schemas.openxmlformats.org/officeDocument/2006/relationships/image" Target="../media/image10.svg"/><Relationship Id="rId4" Type="http://schemas.openxmlformats.org/officeDocument/2006/relationships/image" Target="../media/image18.png"/><Relationship Id="rId3" Type="http://schemas.openxmlformats.org/officeDocument/2006/relationships/image" Target="../media/image2.png"/><Relationship Id="rId2" Type="http://schemas.openxmlformats.org/officeDocument/2006/relationships/hyperlink" Target="https://www.upperinc.com/" TargetMode="External"/><Relationship Id="rId13" Type="http://schemas.openxmlformats.org/officeDocument/2006/relationships/slideLayout" Target="../slideLayouts/slideLayout7.xml"/><Relationship Id="rId12" Type="http://schemas.openxmlformats.org/officeDocument/2006/relationships/image" Target="../media/image3.png"/><Relationship Id="rId11" Type="http://schemas.openxmlformats.org/officeDocument/2006/relationships/image" Target="../media/image13.svg"/><Relationship Id="rId10" Type="http://schemas.openxmlformats.org/officeDocument/2006/relationships/image" Target="../media/image21.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9" Type="http://schemas.openxmlformats.org/officeDocument/2006/relationships/slide" Target="slide14.xml"/><Relationship Id="rId8" Type="http://schemas.openxmlformats.org/officeDocument/2006/relationships/slide" Target="slide12.xml"/><Relationship Id="rId7" Type="http://schemas.openxmlformats.org/officeDocument/2006/relationships/slide" Target="slide1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3" Type="http://schemas.openxmlformats.org/officeDocument/2006/relationships/slideLayout" Target="../slideLayouts/slideLayout7.xml"/><Relationship Id="rId12" Type="http://schemas.openxmlformats.org/officeDocument/2006/relationships/image" Target="../media/image2.png"/><Relationship Id="rId11" Type="http://schemas.openxmlformats.org/officeDocument/2006/relationships/hyperlink" Target="https://www.upperinc.com/" TargetMode="External"/><Relationship Id="rId10" Type="http://schemas.openxmlformats.org/officeDocument/2006/relationships/image" Target="../media/image4.jpeg"/><Relationship Id="rId1"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hyperlink" Target="https://www.upperinc.com/" TargetMode="Externa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hyperlink" Target="https://www.upperinc.com/" TargetMode="External"/><Relationship Id="rId2" Type="http://schemas.openxmlformats.org/officeDocument/2006/relationships/image" Target="../media/image1.sv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upperinc.com/" TargetMode="External"/><Relationship Id="rId4" Type="http://schemas.openxmlformats.org/officeDocument/2006/relationships/image" Target="../media/image3.svg"/><Relationship Id="rId3" Type="http://schemas.openxmlformats.org/officeDocument/2006/relationships/image" Target="../media/image8.png"/><Relationship Id="rId2" Type="http://schemas.openxmlformats.org/officeDocument/2006/relationships/image" Target="../media/image2.sv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hyperlink" Target="https://www.upperinc.com/" TargetMode="Externa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9" Type="http://schemas.openxmlformats.org/officeDocument/2006/relationships/hyperlink" Target="https://www.upperinc.com/" TargetMode="External"/><Relationship Id="rId8" Type="http://schemas.openxmlformats.org/officeDocument/2006/relationships/image" Target="../media/image7.svg"/><Relationship Id="rId7" Type="http://schemas.openxmlformats.org/officeDocument/2006/relationships/image" Target="../media/image13.png"/><Relationship Id="rId6" Type="http://schemas.openxmlformats.org/officeDocument/2006/relationships/image" Target="../media/image6.svg"/><Relationship Id="rId5" Type="http://schemas.openxmlformats.org/officeDocument/2006/relationships/image" Target="../media/image12.png"/><Relationship Id="rId4" Type="http://schemas.openxmlformats.org/officeDocument/2006/relationships/image" Target="../media/image5.svg"/><Relationship Id="rId3" Type="http://schemas.openxmlformats.org/officeDocument/2006/relationships/image" Target="../media/image11.png"/><Relationship Id="rId2" Type="http://schemas.openxmlformats.org/officeDocument/2006/relationships/image" Target="../media/image4.svg"/><Relationship Id="rId11" Type="http://schemas.openxmlformats.org/officeDocument/2006/relationships/slideLayout" Target="../slideLayouts/slideLayout7.xml"/><Relationship Id="rId10" Type="http://schemas.openxmlformats.org/officeDocument/2006/relationships/image" Target="../media/image5.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hyperlink" Target="https://www.upperinc.com/"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hyperlink" Target="https://www.upperin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3B39"/>
        </a:solidFill>
        <a:effectLst/>
      </p:bgPr>
    </p:bg>
    <p:spTree>
      <p:nvGrpSpPr>
        <p:cNvPr id="1" name=""/>
        <p:cNvGrpSpPr/>
        <p:nvPr/>
      </p:nvGrpSpPr>
      <p:grpSpPr>
        <a:xfrm>
          <a:off x="0" y="0"/>
          <a:ext cx="0" cy="0"/>
          <a:chOff x="0" y="0"/>
          <a:chExt cx="0" cy="0"/>
        </a:xfrm>
      </p:grpSpPr>
      <p:grpSp>
        <p:nvGrpSpPr>
          <p:cNvPr id="2" name="Group 2"/>
          <p:cNvGrpSpPr/>
          <p:nvPr/>
        </p:nvGrpSpPr>
        <p:grpSpPr>
          <a:xfrm rot="0">
            <a:off x="0" y="0"/>
            <a:ext cx="7560000" cy="6379606"/>
            <a:chOff x="0" y="0"/>
            <a:chExt cx="10080000" cy="8506142"/>
          </a:xfrm>
        </p:grpSpPr>
        <p:pic>
          <p:nvPicPr>
            <p:cNvPr id="3" name="Picture 3"/>
            <p:cNvPicPr>
              <a:picLocks noChangeAspect="1"/>
            </p:cNvPicPr>
            <p:nvPr/>
          </p:nvPicPr>
          <p:blipFill>
            <a:blip r:embed="rId1"/>
            <a:srcRect l="164" r="27456" b="8440"/>
            <a:stretch>
              <a:fillRect/>
            </a:stretch>
          </p:blipFill>
          <p:spPr>
            <a:xfrm>
              <a:off x="0" y="0"/>
              <a:ext cx="10080000" cy="8506142"/>
            </a:xfrm>
            <a:prstGeom prst="rect">
              <a:avLst/>
            </a:prstGeom>
          </p:spPr>
        </p:pic>
      </p:grpSp>
      <p:sp>
        <p:nvSpPr>
          <p:cNvPr id="5" name="AutoShape 5"/>
          <p:cNvSpPr/>
          <p:nvPr/>
        </p:nvSpPr>
        <p:spPr>
          <a:xfrm>
            <a:off x="756000" y="9543867"/>
            <a:ext cx="6048000" cy="0"/>
          </a:xfrm>
          <a:prstGeom prst="line">
            <a:avLst/>
          </a:prstGeom>
          <a:ln w="19050" cap="flat">
            <a:solidFill>
              <a:srgbClr val="DCF8B6"/>
            </a:solidFill>
            <a:prstDash val="solid"/>
            <a:headEnd type="none" w="sm" len="sm"/>
            <a:tailEnd type="none" w="sm" len="sm"/>
          </a:ln>
        </p:spPr>
      </p:sp>
      <p:pic>
        <p:nvPicPr>
          <p:cNvPr id="12" name="Picture 12">
            <a:hlinkClick r:id="rId2" action="ppaction://hlinkfile"/>
          </p:cNvPr>
          <p:cNvPicPr>
            <a:picLocks noChangeAspect="1"/>
          </p:cNvPicPr>
          <p:nvPr/>
        </p:nvPicPr>
        <p:blipFill>
          <a:blip r:embed="rId3"/>
          <a:srcRect/>
          <a:stretch>
            <a:fillRect/>
          </a:stretch>
        </p:blipFill>
        <p:spPr>
          <a:xfrm>
            <a:off x="2891126" y="10012993"/>
            <a:ext cx="1777747" cy="410824"/>
          </a:xfrm>
          <a:prstGeom prst="rect">
            <a:avLst/>
          </a:prstGeom>
        </p:spPr>
      </p:pic>
      <p:sp>
        <p:nvSpPr>
          <p:cNvPr id="13" name="TextBox 13"/>
          <p:cNvSpPr txBox="1"/>
          <p:nvPr/>
        </p:nvSpPr>
        <p:spPr>
          <a:xfrm>
            <a:off x="1263650" y="6870700"/>
            <a:ext cx="5069205" cy="2461895"/>
          </a:xfrm>
          <a:prstGeom prst="rect">
            <a:avLst/>
          </a:prstGeom>
        </p:spPr>
        <p:txBody>
          <a:bodyPr wrap="square" lIns="0" tIns="0" rIns="0" bIns="0" rtlCol="0" anchor="t">
            <a:spAutoFit/>
          </a:bodyPr>
          <a:lstStyle/>
          <a:p>
            <a:pPr algn="ctr">
              <a:lnSpc>
                <a:spcPts val="6400"/>
              </a:lnSpc>
            </a:pPr>
            <a:r>
              <a:rPr lang="en-US" sz="4500">
                <a:solidFill>
                  <a:srgbClr val="FFFFFF"/>
                </a:solidFill>
                <a:latin typeface="Arial Black" panose="020B0A04020102020204" charset="0"/>
                <a:ea typeface="Arial Black" panose="020B0A04020102020204" charset="0"/>
                <a:cs typeface="Arial Black" panose="020B0A04020102020204" charset="0"/>
              </a:rPr>
              <a:t>Waste Management</a:t>
            </a:r>
            <a:endParaRPr lang="en-US" sz="4500">
              <a:solidFill>
                <a:srgbClr val="FFFFFF"/>
              </a:solidFill>
              <a:latin typeface="Arial Black" panose="020B0A04020102020204" charset="0"/>
              <a:ea typeface="Arial Black" panose="020B0A04020102020204" charset="0"/>
              <a:cs typeface="Arial Black" panose="020B0A04020102020204" charset="0"/>
            </a:endParaRPr>
          </a:p>
          <a:p>
            <a:pPr marL="0" lvl="0" indent="0" algn="ctr">
              <a:lnSpc>
                <a:spcPts val="6400"/>
              </a:lnSpc>
            </a:pPr>
            <a:r>
              <a:rPr lang="en-US" sz="4500">
                <a:solidFill>
                  <a:srgbClr val="FFFFFF"/>
                </a:solidFill>
                <a:latin typeface="Arial Black" panose="020B0A04020102020204" charset="0"/>
                <a:ea typeface="Arial Black" panose="020B0A04020102020204" charset="0"/>
                <a:cs typeface="Arial Black" panose="020B0A04020102020204" charset="0"/>
              </a:rPr>
              <a:t>Business Plan</a:t>
            </a:r>
            <a:endParaRPr lang="en-US" sz="4500">
              <a:solidFill>
                <a:srgbClr val="FFFFFF"/>
              </a:solidFill>
              <a:latin typeface="Arial Black" panose="020B0A04020102020204" charset="0"/>
              <a:ea typeface="Arial Black" panose="020B0A04020102020204" charset="0"/>
              <a:cs typeface="Arial Black" panose="020B0A04020102020204" charset="0"/>
            </a:endParaRPr>
          </a:p>
        </p:txBody>
      </p:sp>
      <p:pic>
        <p:nvPicPr>
          <p:cNvPr id="15" name="Picture 14" descr="D:\Documents\Downloads\Startup Business Plan in Dark Green Lime Green Friendly Dynamic Style.pngStartup Business Plan in Dark Green Lime Green Friendly Dynamic Style"/>
          <p:cNvPicPr>
            <a:picLocks noChangeAspect="1"/>
          </p:cNvPicPr>
          <p:nvPr/>
        </p:nvPicPr>
        <p:blipFill>
          <a:blip r:embed="rId4"/>
          <a:srcRect/>
          <a:stretch>
            <a:fillRect/>
          </a:stretch>
        </p:blipFill>
        <p:spPr>
          <a:xfrm>
            <a:off x="2635250" y="4889500"/>
            <a:ext cx="2256155" cy="23158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0">
            <a:off x="756000" y="3486417"/>
            <a:ext cx="4613041" cy="516450"/>
            <a:chOff x="0" y="0"/>
            <a:chExt cx="6150721" cy="688600"/>
          </a:xfrm>
        </p:grpSpPr>
        <p:sp>
          <p:nvSpPr>
            <p:cNvPr id="3" name="TextBox 3"/>
            <p:cNvSpPr txBox="1"/>
            <p:nvPr/>
          </p:nvSpPr>
          <p:spPr>
            <a:xfrm>
              <a:off x="0" y="-19050"/>
              <a:ext cx="6150721"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Competitor 3</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4" name="TextBox 4"/>
            <p:cNvSpPr txBox="1"/>
            <p:nvPr/>
          </p:nvSpPr>
          <p:spPr>
            <a:xfrm>
              <a:off x="0" y="435870"/>
              <a:ext cx="6150721" cy="252730"/>
            </a:xfrm>
            <a:prstGeom prst="rect">
              <a:avLst/>
            </a:prstGeom>
          </p:spPr>
          <p:txBody>
            <a:bodyPr lIns="0" tIns="0" rIns="0" bIns="0" rtlCol="0" anchor="t">
              <a:spAutoFit/>
            </a:bodyPr>
            <a:lstStyle/>
            <a:p>
              <a:pPr>
                <a:lnSpc>
                  <a:spcPts val="1560"/>
                </a:lnSpc>
              </a:pPr>
              <a:endParaRPr>
                <a:ea typeface="Arial Black" panose="020B0A04020102020204" charset="0"/>
                <a:cs typeface="Arial Black" panose="020B0A04020102020204" charset="0"/>
              </a:endParaRPr>
            </a:p>
          </p:txBody>
        </p:sp>
      </p:grpSp>
      <p:graphicFrame>
        <p:nvGraphicFramePr>
          <p:cNvPr id="5" name="Table 5"/>
          <p:cNvGraphicFramePr>
            <a:graphicFrameLocks noGrp="1"/>
          </p:cNvGraphicFramePr>
          <p:nvPr/>
        </p:nvGraphicFramePr>
        <p:xfrm>
          <a:off x="756000" y="3918636"/>
          <a:ext cx="6057525" cy="2133600"/>
        </p:xfrm>
        <a:graphic>
          <a:graphicData uri="http://schemas.openxmlformats.org/drawingml/2006/table">
            <a:tbl>
              <a:tblPr/>
              <a:tblGrid>
                <a:gridCol w="1514381"/>
                <a:gridCol w="1514381"/>
                <a:gridCol w="1514381"/>
                <a:gridCol w="1514381"/>
              </a:tblGrid>
              <a:tr h="507089">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Strengths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Weaknesses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Opportunitis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Threats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r>
              <a:tr h="1626511">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Affordable</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Strong customer base</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Readily available for services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Does not meet quality standards</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Adds to e-waste in landfills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Expansion into neighboring areas </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Growing demand</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Increased spending on technology</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Increasing number of competition</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Shift towards sustainability</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Economic downturns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grpSp>
        <p:nvGrpSpPr>
          <p:cNvPr id="43" name="Group 3"/>
          <p:cNvGrpSpPr/>
          <p:nvPr/>
        </p:nvGrpSpPr>
        <p:grpSpPr>
          <a:xfrm rot="5400000">
            <a:off x="1639570" y="-1332230"/>
            <a:ext cx="2268220" cy="5563235"/>
            <a:chOff x="0" y="0"/>
            <a:chExt cx="660400" cy="1803858"/>
          </a:xfrm>
        </p:grpSpPr>
        <p:sp>
          <p:nvSpPr>
            <p:cNvPr id="4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45"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9" name="Group 9"/>
          <p:cNvGrpSpPr/>
          <p:nvPr/>
        </p:nvGrpSpPr>
        <p:grpSpPr>
          <a:xfrm rot="0">
            <a:off x="756000" y="678913"/>
            <a:ext cx="3434822" cy="1540156"/>
            <a:chOff x="0" y="0"/>
            <a:chExt cx="4579762" cy="2053541"/>
          </a:xfrm>
        </p:grpSpPr>
        <p:sp>
          <p:nvSpPr>
            <p:cNvPr id="10" name="TextBox 10"/>
            <p:cNvSpPr txBox="1"/>
            <p:nvPr/>
          </p:nvSpPr>
          <p:spPr>
            <a:xfrm>
              <a:off x="0" y="-28575"/>
              <a:ext cx="4579762" cy="1479762"/>
            </a:xfrm>
            <a:prstGeom prst="rect">
              <a:avLst/>
            </a:prstGeom>
          </p:spPr>
          <p:txBody>
            <a:bodyPr lIns="0" tIns="0" rIns="0" bIns="0" rtlCol="0" anchor="t">
              <a:spAutoFit/>
            </a:bodyPr>
            <a:lstStyle/>
            <a:p>
              <a:pPr marL="0" lvl="0" indent="0">
                <a:lnSpc>
                  <a:spcPts val="4480"/>
                </a:lnSpc>
              </a:pPr>
              <a:r>
                <a:rPr lang="en-US" sz="3500">
                  <a:solidFill>
                    <a:srgbClr val="FFFFFF"/>
                  </a:solidFill>
                  <a:latin typeface="Arial Black" panose="020B0A04020102020204" charset="0"/>
                  <a:ea typeface="Arial Black" panose="020B0A04020102020204" charset="0"/>
                  <a:cs typeface="Arial Black" panose="020B0A04020102020204" charset="0"/>
                </a:rPr>
                <a:t>Competitor Analysis</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11" name="TextBox 11"/>
            <p:cNvSpPr txBox="1"/>
            <p:nvPr/>
          </p:nvSpPr>
          <p:spPr>
            <a:xfrm>
              <a:off x="0" y="1718684"/>
              <a:ext cx="3816354" cy="334857"/>
            </a:xfrm>
            <a:prstGeom prst="rect">
              <a:avLst/>
            </a:prstGeom>
          </p:spPr>
          <p:txBody>
            <a:bodyPr lIns="0" tIns="0" rIns="0" bIns="0" rtlCol="0" anchor="t">
              <a:spAutoFit/>
            </a:bodyPr>
            <a:lstStyle/>
            <a:p>
              <a:pPr>
                <a:lnSpc>
                  <a:spcPts val="2080"/>
                </a:lnSpc>
              </a:pPr>
              <a:r>
                <a:rPr lang="en-US" sz="1600">
                  <a:solidFill>
                    <a:srgbClr val="FFFFFF"/>
                  </a:solidFill>
                  <a:latin typeface="Arial Black" panose="020B0A04020102020204" charset="0"/>
                  <a:ea typeface="Arial Black" panose="020B0A04020102020204" charset="0"/>
                  <a:cs typeface="Arial Black" panose="020B0A04020102020204" charset="0"/>
                </a:rPr>
                <a:t>Continued</a:t>
              </a:r>
              <a:endParaRPr lang="en-US" sz="1600">
                <a:solidFill>
                  <a:srgbClr val="FFFFFF"/>
                </a:solidFill>
                <a:latin typeface="Arial Black" panose="020B0A04020102020204" charset="0"/>
                <a:ea typeface="Arial Black" panose="020B0A04020102020204" charset="0"/>
                <a:cs typeface="Arial Black" panose="020B0A04020102020204" charset="0"/>
              </a:endParaRPr>
            </a:p>
          </p:txBody>
        </p:sp>
      </p:grpSp>
      <p:grpSp>
        <p:nvGrpSpPr>
          <p:cNvPr id="12" name="Group 12"/>
          <p:cNvGrpSpPr/>
          <p:nvPr/>
        </p:nvGrpSpPr>
        <p:grpSpPr>
          <a:xfrm rot="0">
            <a:off x="756000" y="6711845"/>
            <a:ext cx="4613041" cy="516450"/>
            <a:chOff x="0" y="0"/>
            <a:chExt cx="6150721" cy="688600"/>
          </a:xfrm>
        </p:grpSpPr>
        <p:sp>
          <p:nvSpPr>
            <p:cNvPr id="13" name="TextBox 13"/>
            <p:cNvSpPr txBox="1"/>
            <p:nvPr/>
          </p:nvSpPr>
          <p:spPr>
            <a:xfrm>
              <a:off x="0" y="-19050"/>
              <a:ext cx="6150721"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Competitor 4</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14" name="TextBox 14"/>
            <p:cNvSpPr txBox="1"/>
            <p:nvPr/>
          </p:nvSpPr>
          <p:spPr>
            <a:xfrm>
              <a:off x="0" y="435870"/>
              <a:ext cx="6150721" cy="252730"/>
            </a:xfrm>
            <a:prstGeom prst="rect">
              <a:avLst/>
            </a:prstGeom>
          </p:spPr>
          <p:txBody>
            <a:bodyPr lIns="0" tIns="0" rIns="0" bIns="0" rtlCol="0" anchor="t">
              <a:spAutoFit/>
            </a:bodyPr>
            <a:lstStyle/>
            <a:p>
              <a:pPr>
                <a:lnSpc>
                  <a:spcPts val="1560"/>
                </a:lnSpc>
              </a:pPr>
              <a:endParaRPr>
                <a:ea typeface="Arial Black" panose="020B0A04020102020204" charset="0"/>
                <a:cs typeface="Arial Black" panose="020B0A04020102020204" charset="0"/>
              </a:endParaRPr>
            </a:p>
          </p:txBody>
        </p:sp>
      </p:grpSp>
      <p:graphicFrame>
        <p:nvGraphicFramePr>
          <p:cNvPr id="15" name="Table 15"/>
          <p:cNvGraphicFramePr>
            <a:graphicFrameLocks noGrp="1"/>
          </p:cNvGraphicFramePr>
          <p:nvPr/>
        </p:nvGraphicFramePr>
        <p:xfrm>
          <a:off x="756000" y="7291833"/>
          <a:ext cx="6057525" cy="2133600"/>
        </p:xfrm>
        <a:graphic>
          <a:graphicData uri="http://schemas.openxmlformats.org/drawingml/2006/table">
            <a:tbl>
              <a:tblPr/>
              <a:tblGrid>
                <a:gridCol w="1514381"/>
                <a:gridCol w="1514381"/>
                <a:gridCol w="1514381"/>
                <a:gridCol w="1514381"/>
              </a:tblGrid>
              <a:tr h="507089">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Strengths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Weaknesses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Opportunitis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Threats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r>
              <a:tr h="1626511">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Affordable</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Strong customer base</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Readily available for services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Does not meet quality standards</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Adds to e-waste in landfills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Expansion into neighboring areas </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Growing demand</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Increased spending on technology</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Increasing number of competition</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Shift towards sustainability</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Economic downturns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pic>
        <p:nvPicPr>
          <p:cNvPr id="16" name="Picture 16">
            <a:hlinkClick r:id="rId1" action="ppaction://hlinkfile"/>
          </p:cNvPr>
          <p:cNvPicPr>
            <a:picLocks noChangeAspect="1"/>
          </p:cNvPicPr>
          <p:nvPr/>
        </p:nvPicPr>
        <p:blipFill>
          <a:blip r:embed="rId2"/>
          <a:srcRect/>
          <a:stretch>
            <a:fillRect/>
          </a:stretch>
        </p:blipFill>
        <p:spPr>
          <a:xfrm>
            <a:off x="5513629" y="10087086"/>
            <a:ext cx="1781567" cy="4117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a:hlinkClick r:id="rId1" action="ppaction://hlinkfile"/>
          </p:cNvPr>
          <p:cNvPicPr>
            <a:picLocks noChangeAspect="1"/>
          </p:cNvPicPr>
          <p:nvPr/>
        </p:nvPicPr>
        <p:blipFill>
          <a:blip r:embed="rId2"/>
          <a:srcRect/>
          <a:stretch>
            <a:fillRect/>
          </a:stretch>
        </p:blipFill>
        <p:spPr>
          <a:xfrm>
            <a:off x="5513629" y="10087086"/>
            <a:ext cx="1781567" cy="411707"/>
          </a:xfrm>
          <a:prstGeom prst="rect">
            <a:avLst/>
          </a:prstGeom>
        </p:spPr>
      </p:pic>
      <p:grpSp>
        <p:nvGrpSpPr>
          <p:cNvPr id="43" name="Group 3"/>
          <p:cNvGrpSpPr/>
          <p:nvPr/>
        </p:nvGrpSpPr>
        <p:grpSpPr>
          <a:xfrm rot="5400000">
            <a:off x="1639570" y="-1332230"/>
            <a:ext cx="2268220" cy="5563235"/>
            <a:chOff x="0" y="0"/>
            <a:chExt cx="660400" cy="1803858"/>
          </a:xfrm>
        </p:grpSpPr>
        <p:sp>
          <p:nvSpPr>
            <p:cNvPr id="4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45"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6" name="Group 6"/>
          <p:cNvGrpSpPr/>
          <p:nvPr/>
        </p:nvGrpSpPr>
        <p:grpSpPr>
          <a:xfrm rot="0">
            <a:off x="729965" y="1001539"/>
            <a:ext cx="3596102" cy="1334959"/>
            <a:chOff x="-34713" y="57150"/>
            <a:chExt cx="4794802" cy="1779945"/>
          </a:xfrm>
        </p:grpSpPr>
        <p:sp>
          <p:nvSpPr>
            <p:cNvPr id="7" name="TextBox 7"/>
            <p:cNvSpPr txBox="1"/>
            <p:nvPr/>
          </p:nvSpPr>
          <p:spPr>
            <a:xfrm>
              <a:off x="0" y="57150"/>
              <a:ext cx="4760089" cy="645583"/>
            </a:xfrm>
            <a:prstGeom prst="rect">
              <a:avLst/>
            </a:prstGeom>
          </p:spPr>
          <p:txBody>
            <a:bodyPr lIns="0" tIns="0" rIns="0" bIns="0" rtlCol="0" anchor="t">
              <a:spAutoFit/>
            </a:bodyPr>
            <a:lstStyle/>
            <a:p>
              <a:pPr marL="0" lvl="0" indent="0">
                <a:lnSpc>
                  <a:spcPts val="3500"/>
                </a:lnSpc>
              </a:pPr>
              <a:r>
                <a:rPr lang="en-US" sz="3500">
                  <a:solidFill>
                    <a:srgbClr val="FFFFFF"/>
                  </a:solidFill>
                  <a:latin typeface="Arial Black" panose="020B0A04020102020204" charset="0"/>
                  <a:ea typeface="Arial Black" panose="020B0A04020102020204" charset="0"/>
                  <a:cs typeface="Arial Black" panose="020B0A04020102020204" charset="0"/>
                </a:rPr>
                <a:t>Market Analysis</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8" name="TextBox 8"/>
            <p:cNvSpPr txBox="1"/>
            <p:nvPr/>
          </p:nvSpPr>
          <p:spPr>
            <a:xfrm>
              <a:off x="-34713" y="1481495"/>
              <a:ext cx="4760089" cy="355600"/>
            </a:xfrm>
            <a:prstGeom prst="rect">
              <a:avLst/>
            </a:prstGeom>
          </p:spPr>
          <p:txBody>
            <a:bodyPr lIns="0" tIns="0" rIns="0" bIns="0" rtlCol="0" anchor="t">
              <a:spAutoFit/>
            </a:bodyPr>
            <a:lstStyle/>
            <a:p>
              <a:pPr>
                <a:lnSpc>
                  <a:spcPts val="2080"/>
                </a:lnSpc>
              </a:pPr>
              <a:r>
                <a:rPr lang="en-US" sz="1600">
                  <a:solidFill>
                    <a:srgbClr val="FFFFFF"/>
                  </a:solidFill>
                  <a:latin typeface="Arial" panose="020B0604020202020204" pitchFamily="34" charset="0"/>
                  <a:ea typeface="Arial Black" panose="020B0A04020102020204" charset="0"/>
                  <a:cs typeface="Arial" panose="020B0604020202020204" pitchFamily="34" charset="0"/>
                </a:rPr>
                <a:t>Give a brief explanation for the page</a:t>
              </a:r>
              <a:endParaRPr lang="en-US" sz="1600">
                <a:solidFill>
                  <a:srgbClr val="FFFFFF"/>
                </a:solidFill>
                <a:latin typeface="Arial" panose="020B0604020202020204" pitchFamily="34" charset="0"/>
                <a:ea typeface="Arial Black" panose="020B0A04020102020204" charset="0"/>
                <a:cs typeface="Arial" panose="020B0604020202020204" pitchFamily="34" charset="0"/>
              </a:endParaRPr>
            </a:p>
          </p:txBody>
        </p:sp>
      </p:grpSp>
      <p:sp>
        <p:nvSpPr>
          <p:cNvPr id="9" name="TextBox 9"/>
          <p:cNvSpPr txBox="1"/>
          <p:nvPr/>
        </p:nvSpPr>
        <p:spPr>
          <a:xfrm>
            <a:off x="390313" y="3293478"/>
            <a:ext cx="6611922" cy="372744"/>
          </a:xfrm>
          <a:prstGeom prst="rect">
            <a:avLst/>
          </a:prstGeom>
        </p:spPr>
        <p:txBody>
          <a:bodyPr lIns="0" tIns="0" rIns="0" bIns="0" rtlCol="0" anchor="t">
            <a:spAutoFit/>
          </a:bodyPr>
          <a:lstStyle/>
          <a:p>
            <a:pPr algn="ctr">
              <a:lnSpc>
                <a:spcPts val="3080"/>
              </a:lnSpc>
            </a:pPr>
            <a:r>
              <a:rPr lang="en-US" sz="2200">
                <a:solidFill>
                  <a:srgbClr val="063B39"/>
                </a:solidFill>
                <a:latin typeface="Arial Black" panose="020B0A04020102020204" charset="0"/>
                <a:ea typeface="Arial Black" panose="020B0A04020102020204" charset="0"/>
                <a:cs typeface="Arial Black" panose="020B0A04020102020204" charset="0"/>
              </a:rPr>
              <a:t>Know Your Target Audience</a:t>
            </a:r>
            <a:endParaRPr lang="en-US" sz="2200">
              <a:solidFill>
                <a:srgbClr val="063B39"/>
              </a:solidFill>
              <a:latin typeface="Arial Black" panose="020B0A04020102020204" charset="0"/>
              <a:ea typeface="Arial Black" panose="020B0A04020102020204" charset="0"/>
              <a:cs typeface="Arial Black" panose="020B0A04020102020204" charset="0"/>
            </a:endParaRPr>
          </a:p>
        </p:txBody>
      </p:sp>
      <p:grpSp>
        <p:nvGrpSpPr>
          <p:cNvPr id="10" name="Group 10"/>
          <p:cNvGrpSpPr/>
          <p:nvPr/>
        </p:nvGrpSpPr>
        <p:grpSpPr>
          <a:xfrm rot="0">
            <a:off x="1330746" y="4017198"/>
            <a:ext cx="4898507" cy="5751457"/>
            <a:chOff x="0" y="0"/>
            <a:chExt cx="6531343" cy="7668609"/>
          </a:xfrm>
        </p:grpSpPr>
        <p:sp>
          <p:nvSpPr>
            <p:cNvPr id="11" name="AutoShape 11"/>
            <p:cNvSpPr/>
            <p:nvPr/>
          </p:nvSpPr>
          <p:spPr>
            <a:xfrm>
              <a:off x="399815" y="681699"/>
              <a:ext cx="0" cy="1051842"/>
            </a:xfrm>
            <a:prstGeom prst="line">
              <a:avLst/>
            </a:prstGeom>
            <a:ln w="25400" cap="flat">
              <a:solidFill>
                <a:srgbClr val="3D3D3D"/>
              </a:solidFill>
              <a:prstDash val="solid"/>
              <a:headEnd type="oval" w="lg" len="lg"/>
              <a:tailEnd type="oval" w="lg" len="lg"/>
            </a:ln>
          </p:spPr>
        </p:sp>
        <p:sp>
          <p:nvSpPr>
            <p:cNvPr id="12" name="AutoShape 12"/>
            <p:cNvSpPr/>
            <p:nvPr/>
          </p:nvSpPr>
          <p:spPr>
            <a:xfrm>
              <a:off x="399815" y="2242437"/>
              <a:ext cx="0" cy="1664494"/>
            </a:xfrm>
            <a:prstGeom prst="line">
              <a:avLst/>
            </a:prstGeom>
            <a:ln w="25400" cap="flat">
              <a:solidFill>
                <a:srgbClr val="3D3D3D"/>
              </a:solidFill>
              <a:prstDash val="solid"/>
              <a:headEnd type="oval" w="lg" len="lg"/>
              <a:tailEnd type="oval" w="lg" len="lg"/>
            </a:ln>
          </p:spPr>
        </p:sp>
        <p:sp>
          <p:nvSpPr>
            <p:cNvPr id="13" name="AutoShape 13"/>
            <p:cNvSpPr/>
            <p:nvPr/>
          </p:nvSpPr>
          <p:spPr>
            <a:xfrm>
              <a:off x="399815" y="4439420"/>
              <a:ext cx="0" cy="1664494"/>
            </a:xfrm>
            <a:prstGeom prst="line">
              <a:avLst/>
            </a:prstGeom>
            <a:ln w="25400" cap="flat">
              <a:solidFill>
                <a:srgbClr val="3D3D3D"/>
              </a:solidFill>
              <a:prstDash val="solid"/>
              <a:headEnd type="oval" w="lg" len="lg"/>
              <a:tailEnd type="oval" w="lg" len="lg"/>
            </a:ln>
          </p:spPr>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799630" cy="793633"/>
            </a:xfrm>
            <a:prstGeom prst="rect">
              <a:avLst/>
            </a:prstGeom>
          </p:spPr>
        </p:pic>
        <p:sp>
          <p:nvSpPr>
            <p:cNvPr id="15" name="TextBox 15"/>
            <p:cNvSpPr txBox="1"/>
            <p:nvPr/>
          </p:nvSpPr>
          <p:spPr>
            <a:xfrm>
              <a:off x="143002" y="120599"/>
              <a:ext cx="513627" cy="545253"/>
            </a:xfrm>
            <a:prstGeom prst="rect">
              <a:avLst/>
            </a:prstGeom>
          </p:spPr>
          <p:txBody>
            <a:bodyPr lIns="0" tIns="0" rIns="0" bIns="0" rtlCol="0" anchor="t">
              <a:spAutoFit/>
            </a:bodyPr>
            <a:lstStyle/>
            <a:p>
              <a:pPr algn="ctr">
                <a:lnSpc>
                  <a:spcPts val="3190"/>
                </a:lnSpc>
              </a:pPr>
              <a:r>
                <a:rPr lang="en-US" sz="2200">
                  <a:solidFill>
                    <a:srgbClr val="FFFFFF"/>
                  </a:solidFill>
                  <a:latin typeface="Arial Black" panose="020B0A04020102020204" charset="0"/>
                  <a:ea typeface="Arial Black" panose="020B0A04020102020204" charset="0"/>
                  <a:cs typeface="Arial Black" panose="020B0A04020102020204" charset="0"/>
                </a:rPr>
                <a:t>01</a:t>
              </a:r>
              <a:endParaRPr lang="en-US" sz="2200">
                <a:solidFill>
                  <a:srgbClr val="FFFFFF"/>
                </a:solidFill>
                <a:latin typeface="Arial Black" panose="020B0A04020102020204" charset="0"/>
                <a:ea typeface="Arial Black" panose="020B0A04020102020204" charset="0"/>
                <a:cs typeface="Arial Black" panose="020B0A04020102020204" charset="0"/>
              </a:endParaRPr>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52859"/>
              <a:ext cx="799630" cy="793633"/>
            </a:xfrm>
            <a:prstGeom prst="rect">
              <a:avLst/>
            </a:prstGeom>
          </p:spPr>
        </p:pic>
        <p:sp>
          <p:nvSpPr>
            <p:cNvPr id="17" name="TextBox 17"/>
            <p:cNvSpPr txBox="1"/>
            <p:nvPr/>
          </p:nvSpPr>
          <p:spPr>
            <a:xfrm>
              <a:off x="143002" y="1673458"/>
              <a:ext cx="513627" cy="545253"/>
            </a:xfrm>
            <a:prstGeom prst="rect">
              <a:avLst/>
            </a:prstGeom>
          </p:spPr>
          <p:txBody>
            <a:bodyPr lIns="0" tIns="0" rIns="0" bIns="0" rtlCol="0" anchor="t">
              <a:spAutoFit/>
            </a:bodyPr>
            <a:lstStyle/>
            <a:p>
              <a:pPr algn="ctr">
                <a:lnSpc>
                  <a:spcPts val="3190"/>
                </a:lnSpc>
              </a:pPr>
              <a:r>
                <a:rPr lang="en-US" sz="2200">
                  <a:solidFill>
                    <a:srgbClr val="FFFFFF"/>
                  </a:solidFill>
                  <a:latin typeface="Arial Black" panose="020B0A04020102020204" charset="0"/>
                  <a:ea typeface="Arial Black" panose="020B0A04020102020204" charset="0"/>
                  <a:cs typeface="Arial Black" panose="020B0A04020102020204" charset="0"/>
                </a:rPr>
                <a:t>02</a:t>
              </a:r>
              <a:endParaRPr lang="en-US" sz="2200">
                <a:solidFill>
                  <a:srgbClr val="FFFFFF"/>
                </a:solidFill>
                <a:latin typeface="Arial Black" panose="020B0A04020102020204" charset="0"/>
                <a:ea typeface="Arial Black" panose="020B0A04020102020204" charset="0"/>
                <a:cs typeface="Arial Black" panose="020B0A04020102020204" charset="0"/>
              </a:endParaRPr>
            </a:p>
          </p:txBody>
        </p:sp>
        <p:sp>
          <p:nvSpPr>
            <p:cNvPr id="18" name="TextBox 18"/>
            <p:cNvSpPr txBox="1"/>
            <p:nvPr/>
          </p:nvSpPr>
          <p:spPr>
            <a:xfrm>
              <a:off x="1135445" y="2255370"/>
              <a:ext cx="4315085" cy="1148927"/>
            </a:xfrm>
            <a:prstGeom prst="rect">
              <a:avLst/>
            </a:prstGeom>
          </p:spPr>
          <p:txBody>
            <a:bodyPr lIns="0" tIns="0" rIns="0" bIns="0" rtlCol="0" anchor="t">
              <a:spAutoFit/>
            </a:bodyPr>
            <a:lstStyle/>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What is their age, gender, and race?</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How much do they earn?</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What do they do?</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What are their educational qualifications?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19" name="TextBox 19"/>
            <p:cNvSpPr txBox="1"/>
            <p:nvPr/>
          </p:nvSpPr>
          <p:spPr>
            <a:xfrm>
              <a:off x="1135445" y="1619236"/>
              <a:ext cx="4733295" cy="426508"/>
            </a:xfrm>
            <a:prstGeom prst="rect">
              <a:avLst/>
            </a:prstGeom>
          </p:spPr>
          <p:txBody>
            <a:bodyPr lIns="0" tIns="0" rIns="0" bIns="0" rtlCol="0" anchor="t">
              <a:spAutoFit/>
            </a:bodyPr>
            <a:lstStyle/>
            <a:p>
              <a:pPr>
                <a:lnSpc>
                  <a:spcPts val="2600"/>
                </a:lnSpc>
              </a:pPr>
              <a:r>
                <a:rPr lang="en-US" sz="2000">
                  <a:solidFill>
                    <a:srgbClr val="063B39"/>
                  </a:solidFill>
                  <a:latin typeface="Arial Black" panose="020B0A04020102020204" charset="0"/>
                  <a:ea typeface="Arial Black" panose="020B0A04020102020204" charset="0"/>
                  <a:cs typeface="Arial Black" panose="020B0A04020102020204" charset="0"/>
                </a:rPr>
                <a:t>Demographic Segment</a:t>
              </a:r>
              <a:endParaRPr lang="en-US" sz="2000">
                <a:solidFill>
                  <a:srgbClr val="063B39"/>
                </a:solidFill>
                <a:latin typeface="Arial Black" panose="020B0A04020102020204" charset="0"/>
                <a:ea typeface="Arial Black" panose="020B0A04020102020204" charset="0"/>
                <a:cs typeface="Arial Black" panose="020B0A04020102020204" charset="0"/>
              </a:endParaRPr>
            </a:p>
          </p:txBody>
        </p:sp>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759404"/>
              <a:ext cx="799630" cy="793633"/>
            </a:xfrm>
            <a:prstGeom prst="rect">
              <a:avLst/>
            </a:prstGeom>
          </p:spPr>
        </p:pic>
        <p:sp>
          <p:nvSpPr>
            <p:cNvPr id="21" name="TextBox 21"/>
            <p:cNvSpPr txBox="1"/>
            <p:nvPr/>
          </p:nvSpPr>
          <p:spPr>
            <a:xfrm>
              <a:off x="113454" y="3906520"/>
              <a:ext cx="582507" cy="545253"/>
            </a:xfrm>
            <a:prstGeom prst="rect">
              <a:avLst/>
            </a:prstGeom>
          </p:spPr>
          <p:txBody>
            <a:bodyPr wrap="square" lIns="0" tIns="0" rIns="0" bIns="0" rtlCol="0" anchor="t">
              <a:spAutoFit/>
            </a:bodyPr>
            <a:lstStyle/>
            <a:p>
              <a:pPr algn="ctr">
                <a:lnSpc>
                  <a:spcPts val="3190"/>
                </a:lnSpc>
              </a:pPr>
              <a:r>
                <a:rPr lang="en-US" sz="2280">
                  <a:solidFill>
                    <a:srgbClr val="FFFFFF"/>
                  </a:solidFill>
                  <a:latin typeface="Arial Black" panose="020B0A04020102020204" charset="0"/>
                  <a:ea typeface="Arial Black" panose="020B0A04020102020204" charset="0"/>
                  <a:cs typeface="Arial Black" panose="020B0A04020102020204" charset="0"/>
                </a:rPr>
                <a:t>03</a:t>
              </a:r>
              <a:endParaRPr lang="en-US" sz="2280">
                <a:solidFill>
                  <a:srgbClr val="FFFFFF"/>
                </a:solidFill>
                <a:latin typeface="Arial Black" panose="020B0A04020102020204" charset="0"/>
                <a:ea typeface="Arial Black" panose="020B0A04020102020204" charset="0"/>
                <a:cs typeface="Arial Black" panose="020B0A04020102020204" charset="0"/>
              </a:endParaRPr>
            </a:p>
          </p:txBody>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848623"/>
              <a:ext cx="799630" cy="793633"/>
            </a:xfrm>
            <a:prstGeom prst="rect">
              <a:avLst/>
            </a:prstGeom>
          </p:spPr>
        </p:pic>
        <p:sp>
          <p:nvSpPr>
            <p:cNvPr id="23" name="TextBox 23"/>
            <p:cNvSpPr txBox="1"/>
            <p:nvPr/>
          </p:nvSpPr>
          <p:spPr>
            <a:xfrm>
              <a:off x="113453" y="5937673"/>
              <a:ext cx="542713" cy="545253"/>
            </a:xfrm>
            <a:prstGeom prst="rect">
              <a:avLst/>
            </a:prstGeom>
          </p:spPr>
          <p:txBody>
            <a:bodyPr wrap="square" lIns="0" tIns="0" rIns="0" bIns="0" rtlCol="0" anchor="t">
              <a:spAutoFit/>
            </a:bodyPr>
            <a:lstStyle/>
            <a:p>
              <a:pPr algn="ctr">
                <a:lnSpc>
                  <a:spcPts val="3190"/>
                </a:lnSpc>
              </a:pPr>
              <a:r>
                <a:rPr lang="en-US" sz="2280">
                  <a:solidFill>
                    <a:srgbClr val="FFFFFF"/>
                  </a:solidFill>
                  <a:latin typeface="Arial Black" panose="020B0A04020102020204" charset="0"/>
                  <a:ea typeface="Arial Black" panose="020B0A04020102020204" charset="0"/>
                  <a:cs typeface="Arial Black" panose="020B0A04020102020204" charset="0"/>
                </a:rPr>
                <a:t>04</a:t>
              </a:r>
              <a:endParaRPr lang="en-US" sz="2280">
                <a:solidFill>
                  <a:srgbClr val="FFFFFF"/>
                </a:solidFill>
                <a:latin typeface="Arial Black" panose="020B0A04020102020204" charset="0"/>
                <a:ea typeface="Arial Black" panose="020B0A04020102020204" charset="0"/>
                <a:cs typeface="Arial Black" panose="020B0A04020102020204" charset="0"/>
              </a:endParaRPr>
            </a:p>
          </p:txBody>
        </p:sp>
        <p:sp>
          <p:nvSpPr>
            <p:cNvPr id="24" name="TextBox 24"/>
            <p:cNvSpPr txBox="1"/>
            <p:nvPr/>
          </p:nvSpPr>
          <p:spPr>
            <a:xfrm>
              <a:off x="1135445" y="716911"/>
              <a:ext cx="3704431" cy="574040"/>
            </a:xfrm>
            <a:prstGeom prst="rect">
              <a:avLst/>
            </a:prstGeom>
          </p:spPr>
          <p:txBody>
            <a:bodyPr lIns="0" tIns="0" rIns="0" bIns="0" rtlCol="0" anchor="t">
              <a:spAutoFit/>
            </a:bodyPr>
            <a:lstStyle/>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In which region do they live?</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Are they rural, urban, or suburban?</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25" name="TextBox 25"/>
            <p:cNvSpPr txBox="1"/>
            <p:nvPr/>
          </p:nvSpPr>
          <p:spPr>
            <a:xfrm>
              <a:off x="1135445" y="80777"/>
              <a:ext cx="4063458" cy="426508"/>
            </a:xfrm>
            <a:prstGeom prst="rect">
              <a:avLst/>
            </a:prstGeom>
          </p:spPr>
          <p:txBody>
            <a:bodyPr lIns="0" tIns="0" rIns="0" bIns="0" rtlCol="0" anchor="t">
              <a:spAutoFit/>
            </a:bodyPr>
            <a:lstStyle/>
            <a:p>
              <a:pPr>
                <a:lnSpc>
                  <a:spcPts val="2600"/>
                </a:lnSpc>
              </a:pPr>
              <a:r>
                <a:rPr lang="en-US" sz="2000">
                  <a:solidFill>
                    <a:srgbClr val="063B39"/>
                  </a:solidFill>
                  <a:latin typeface="Arial Black" panose="020B0A04020102020204" charset="0"/>
                  <a:ea typeface="Arial Black" panose="020B0A04020102020204" charset="0"/>
                  <a:cs typeface="Arial Black" panose="020B0A04020102020204" charset="0"/>
                </a:rPr>
                <a:t>Geographic Segment</a:t>
              </a:r>
              <a:endParaRPr lang="en-US" sz="2000">
                <a:solidFill>
                  <a:srgbClr val="063B39"/>
                </a:solidFill>
                <a:latin typeface="Arial Black" panose="020B0A04020102020204" charset="0"/>
                <a:ea typeface="Arial Black" panose="020B0A04020102020204" charset="0"/>
                <a:cs typeface="Arial Black" panose="020B0A04020102020204" charset="0"/>
              </a:endParaRPr>
            </a:p>
          </p:txBody>
        </p:sp>
        <p:sp>
          <p:nvSpPr>
            <p:cNvPr id="26" name="TextBox 26"/>
            <p:cNvSpPr txBox="1"/>
            <p:nvPr/>
          </p:nvSpPr>
          <p:spPr>
            <a:xfrm>
              <a:off x="1135445" y="4437845"/>
              <a:ext cx="4919144" cy="1148927"/>
            </a:xfrm>
            <a:prstGeom prst="rect">
              <a:avLst/>
            </a:prstGeom>
          </p:spPr>
          <p:txBody>
            <a:bodyPr lIns="0" tIns="0" rIns="0" bIns="0" rtlCol="0" anchor="t">
              <a:spAutoFit/>
            </a:bodyPr>
            <a:lstStyle/>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What are their pain points?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What are their budget?</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What are their attitudes?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What social and cultural norms do they follow?</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27" name="TextBox 27"/>
            <p:cNvSpPr txBox="1"/>
            <p:nvPr/>
          </p:nvSpPr>
          <p:spPr>
            <a:xfrm>
              <a:off x="1135445" y="3801712"/>
              <a:ext cx="5395898" cy="426508"/>
            </a:xfrm>
            <a:prstGeom prst="rect">
              <a:avLst/>
            </a:prstGeom>
          </p:spPr>
          <p:txBody>
            <a:bodyPr lIns="0" tIns="0" rIns="0" bIns="0" rtlCol="0" anchor="t">
              <a:spAutoFit/>
            </a:bodyPr>
            <a:lstStyle/>
            <a:p>
              <a:pPr>
                <a:lnSpc>
                  <a:spcPts val="2600"/>
                </a:lnSpc>
              </a:pPr>
              <a:r>
                <a:rPr lang="en-US" sz="2000">
                  <a:solidFill>
                    <a:srgbClr val="063B39"/>
                  </a:solidFill>
                  <a:latin typeface="Arial Black" panose="020B0A04020102020204" charset="0"/>
                  <a:ea typeface="Arial Black" panose="020B0A04020102020204" charset="0"/>
                  <a:cs typeface="Arial Black" panose="020B0A04020102020204" charset="0"/>
                </a:rPr>
                <a:t>Psychographic Segment</a:t>
              </a:r>
              <a:endParaRPr lang="en-US" sz="2000">
                <a:solidFill>
                  <a:srgbClr val="063B39"/>
                </a:solidFill>
                <a:latin typeface="Arial Black" panose="020B0A04020102020204" charset="0"/>
                <a:ea typeface="Arial Black" panose="020B0A04020102020204" charset="0"/>
                <a:cs typeface="Arial Black" panose="020B0A04020102020204" charset="0"/>
              </a:endParaRPr>
            </a:p>
          </p:txBody>
        </p:sp>
        <p:sp>
          <p:nvSpPr>
            <p:cNvPr id="28" name="TextBox 28"/>
            <p:cNvSpPr txBox="1"/>
            <p:nvPr/>
          </p:nvSpPr>
          <p:spPr>
            <a:xfrm>
              <a:off x="1135445" y="6519682"/>
              <a:ext cx="4919144" cy="1148927"/>
            </a:xfrm>
            <a:prstGeom prst="rect">
              <a:avLst/>
            </a:prstGeom>
          </p:spPr>
          <p:txBody>
            <a:bodyPr lIns="0" tIns="0" rIns="0" bIns="0" rtlCol="0" anchor="t">
              <a:spAutoFit/>
            </a:bodyPr>
            <a:lstStyle/>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What are their hobbies and habits?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Are they tech-savvy?</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Which social media do they use?</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marL="259080" lvl="1" indent="-129540">
                <a:lnSpc>
                  <a:spcPts val="1680"/>
                </a:lnSpc>
                <a:buFont typeface="Arial Black" panose="020B0A04020102020204" charset="0"/>
                <a:buChar char="•"/>
              </a:pPr>
              <a:r>
                <a:rPr lang="en-US" sz="1200">
                  <a:solidFill>
                    <a:srgbClr val="000001"/>
                  </a:solidFill>
                  <a:latin typeface="Arial" panose="020B0604020202020204" pitchFamily="34" charset="0"/>
                  <a:ea typeface="Arial Black" panose="020B0A04020102020204" charset="0"/>
                  <a:cs typeface="Arial" panose="020B0604020202020204" pitchFamily="34" charset="0"/>
                </a:rPr>
                <a:t>What are their purchasing style?</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29" name="TextBox 29"/>
            <p:cNvSpPr txBox="1"/>
            <p:nvPr/>
          </p:nvSpPr>
          <p:spPr>
            <a:xfrm>
              <a:off x="1135445" y="5883548"/>
              <a:ext cx="5395898" cy="426508"/>
            </a:xfrm>
            <a:prstGeom prst="rect">
              <a:avLst/>
            </a:prstGeom>
          </p:spPr>
          <p:txBody>
            <a:bodyPr lIns="0" tIns="0" rIns="0" bIns="0" rtlCol="0" anchor="t">
              <a:spAutoFit/>
            </a:bodyPr>
            <a:lstStyle/>
            <a:p>
              <a:pPr>
                <a:lnSpc>
                  <a:spcPts val="2600"/>
                </a:lnSpc>
              </a:pPr>
              <a:r>
                <a:rPr lang="en-US" sz="2000">
                  <a:solidFill>
                    <a:srgbClr val="063B39"/>
                  </a:solidFill>
                  <a:latin typeface="Arial Black" panose="020B0A04020102020204" charset="0"/>
                  <a:ea typeface="Arial Black" panose="020B0A04020102020204" charset="0"/>
                  <a:cs typeface="Arial Black" panose="020B0A04020102020204" charset="0"/>
                </a:rPr>
                <a:t>Behavior Segment</a:t>
              </a:r>
              <a:endParaRPr lang="en-US" sz="2000">
                <a:solidFill>
                  <a:srgbClr val="063B39"/>
                </a:solidFill>
                <a:latin typeface="Arial Black" panose="020B0A04020102020204" charset="0"/>
                <a:ea typeface="Arial Black" panose="020B0A04020102020204" charset="0"/>
                <a:cs typeface="Arial Black" panose="020B0A0402010202020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0">
            <a:off x="1281430" y="5995035"/>
            <a:ext cx="6303010" cy="3783330"/>
            <a:chOff x="0" y="0"/>
            <a:chExt cx="6350000" cy="3811270"/>
          </a:xfrm>
        </p:grpSpPr>
        <p:sp>
          <p:nvSpPr>
            <p:cNvPr id="3" name="Freeform 3"/>
            <p:cNvSpPr/>
            <p:nvPr/>
          </p:nvSpPr>
          <p:spPr>
            <a:xfrm>
              <a:off x="0" y="0"/>
              <a:ext cx="6350000" cy="3811270"/>
            </a:xfrm>
            <a:custGeom>
              <a:avLst/>
              <a:gdLst/>
              <a:ahLst/>
              <a:cxnLst/>
              <a:rect l="l" t="t" r="r" b="b"/>
              <a:pathLst>
                <a:path w="6350000" h="3811270">
                  <a:moveTo>
                    <a:pt x="1648460" y="0"/>
                  </a:moveTo>
                  <a:lnTo>
                    <a:pt x="5812790" y="0"/>
                  </a:lnTo>
                  <a:cubicBezTo>
                    <a:pt x="6109970" y="0"/>
                    <a:pt x="6350000" y="240030"/>
                    <a:pt x="6350000" y="537210"/>
                  </a:cubicBezTo>
                  <a:lnTo>
                    <a:pt x="6350000" y="2466340"/>
                  </a:lnTo>
                  <a:cubicBezTo>
                    <a:pt x="6350000" y="2763520"/>
                    <a:pt x="6109970" y="3003550"/>
                    <a:pt x="5812790" y="3003550"/>
                  </a:cubicBezTo>
                  <a:lnTo>
                    <a:pt x="4751070" y="3003550"/>
                  </a:lnTo>
                  <a:cubicBezTo>
                    <a:pt x="4587240" y="3003550"/>
                    <a:pt x="4431030" y="3078480"/>
                    <a:pt x="4329430" y="3208020"/>
                  </a:cubicBezTo>
                  <a:lnTo>
                    <a:pt x="4013200" y="3606800"/>
                  </a:lnTo>
                  <a:cubicBezTo>
                    <a:pt x="3911600" y="3735070"/>
                    <a:pt x="3756660" y="3811270"/>
                    <a:pt x="3591560" y="3811270"/>
                  </a:cubicBezTo>
                  <a:lnTo>
                    <a:pt x="537210" y="3811270"/>
                  </a:lnTo>
                  <a:cubicBezTo>
                    <a:pt x="240030" y="3811270"/>
                    <a:pt x="0" y="3571240"/>
                    <a:pt x="0" y="3274060"/>
                  </a:cubicBezTo>
                  <a:lnTo>
                    <a:pt x="0" y="1375410"/>
                  </a:lnTo>
                  <a:cubicBezTo>
                    <a:pt x="0" y="1206500"/>
                    <a:pt x="78740" y="1047750"/>
                    <a:pt x="213360" y="946150"/>
                  </a:cubicBezTo>
                  <a:lnTo>
                    <a:pt x="1324610" y="107950"/>
                  </a:lnTo>
                  <a:cubicBezTo>
                    <a:pt x="1417320" y="38100"/>
                    <a:pt x="1531620" y="0"/>
                    <a:pt x="1648460" y="0"/>
                  </a:cubicBezTo>
                  <a:close/>
                </a:path>
              </a:pathLst>
            </a:custGeom>
            <a:blipFill>
              <a:blip r:embed="rId1"/>
              <a:stretch>
                <a:fillRect t="-5502" b="-5502"/>
              </a:stretch>
            </a:blipFill>
          </p:spPr>
        </p:sp>
      </p:grpSp>
      <p:grpSp>
        <p:nvGrpSpPr>
          <p:cNvPr id="7" name="Group 7"/>
          <p:cNvGrpSpPr/>
          <p:nvPr/>
        </p:nvGrpSpPr>
        <p:grpSpPr>
          <a:xfrm rot="0">
            <a:off x="699303" y="2901408"/>
            <a:ext cx="6355996" cy="2541465"/>
            <a:chOff x="0" y="-19050"/>
            <a:chExt cx="8474661" cy="3388620"/>
          </a:xfrm>
        </p:grpSpPr>
        <p:sp>
          <p:nvSpPr>
            <p:cNvPr id="8" name="TextBox 8"/>
            <p:cNvSpPr txBox="1"/>
            <p:nvPr/>
          </p:nvSpPr>
          <p:spPr>
            <a:xfrm>
              <a:off x="0" y="-19050"/>
              <a:ext cx="8474661"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Touching More Lives</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9" name="TextBox 9"/>
            <p:cNvSpPr txBox="1"/>
            <p:nvPr/>
          </p:nvSpPr>
          <p:spPr>
            <a:xfrm>
              <a:off x="0" y="435870"/>
              <a:ext cx="8474661" cy="29337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Our marketing strategy includes: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560"/>
                </a:lnSpc>
              </a:pPr>
              <a:endParaRPr>
                <a:latin typeface="Arial" panose="020B0604020202020204" pitchFamily="34" charset="0"/>
                <a:ea typeface="Arial Black" panose="020B0A04020102020204" charset="0"/>
                <a:cs typeface="Arial" panose="020B0604020202020204" pitchFamily="34" charset="0"/>
              </a:endParaRPr>
            </a:p>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1. Creating a website and social media presence to reach potential customers.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560"/>
                </a:lnSpc>
              </a:pPr>
              <a:endParaRPr>
                <a:latin typeface="Arial" panose="020B0604020202020204" pitchFamily="34" charset="0"/>
                <a:ea typeface="Arial Black" panose="020B0A04020102020204" charset="0"/>
                <a:cs typeface="Arial" panose="020B0604020202020204" pitchFamily="34" charset="0"/>
              </a:endParaRPr>
            </a:p>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2. Offering promotions and discounts to incentivize customers to try our services.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560"/>
                </a:lnSpc>
              </a:pPr>
              <a:endParaRPr>
                <a:latin typeface="Arial" panose="020B0604020202020204" pitchFamily="34" charset="0"/>
                <a:ea typeface="Arial Black" panose="020B0A04020102020204" charset="0"/>
                <a:cs typeface="Arial" panose="020B0604020202020204" pitchFamily="34" charset="0"/>
              </a:endParaRPr>
            </a:p>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3. Networking with local businesses and organizations to build relationships and increase visibility.</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560"/>
                </a:lnSpc>
              </a:pPr>
              <a:endParaRPr>
                <a:latin typeface="Arial" panose="020B0604020202020204" pitchFamily="34" charset="0"/>
                <a:ea typeface="Arial Black" panose="020B0A04020102020204" charset="0"/>
                <a:cs typeface="Arial" panose="020B0604020202020204" pitchFamily="34" charset="0"/>
              </a:endParaRPr>
            </a:p>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4. Implementing a referral program to encourage customers to refer us to their friends and family.</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grpSp>
        <p:nvGrpSpPr>
          <p:cNvPr id="43" name="Group 3"/>
          <p:cNvGrpSpPr/>
          <p:nvPr/>
        </p:nvGrpSpPr>
        <p:grpSpPr>
          <a:xfrm rot="5400000">
            <a:off x="1639570" y="-1332230"/>
            <a:ext cx="2268220" cy="5563235"/>
            <a:chOff x="0" y="0"/>
            <a:chExt cx="660400" cy="1803858"/>
          </a:xfrm>
        </p:grpSpPr>
        <p:sp>
          <p:nvSpPr>
            <p:cNvPr id="4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45"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10" name="Group 10"/>
          <p:cNvGrpSpPr/>
          <p:nvPr/>
        </p:nvGrpSpPr>
        <p:grpSpPr>
          <a:xfrm rot="0">
            <a:off x="729965" y="1016750"/>
            <a:ext cx="3588191" cy="1243683"/>
            <a:chOff x="-34713" y="57150"/>
            <a:chExt cx="4784255" cy="1658244"/>
          </a:xfrm>
        </p:grpSpPr>
        <p:sp>
          <p:nvSpPr>
            <p:cNvPr id="11" name="TextBox 11"/>
            <p:cNvSpPr txBox="1"/>
            <p:nvPr/>
          </p:nvSpPr>
          <p:spPr>
            <a:xfrm>
              <a:off x="0" y="57150"/>
              <a:ext cx="4749542" cy="645583"/>
            </a:xfrm>
            <a:prstGeom prst="rect">
              <a:avLst/>
            </a:prstGeom>
          </p:spPr>
          <p:txBody>
            <a:bodyPr lIns="0" tIns="0" rIns="0" bIns="0" rtlCol="0" anchor="t">
              <a:spAutoFit/>
            </a:bodyPr>
            <a:lstStyle/>
            <a:p>
              <a:pPr marL="0" lvl="0" indent="0">
                <a:lnSpc>
                  <a:spcPts val="3500"/>
                </a:lnSpc>
              </a:pPr>
              <a:r>
                <a:rPr lang="en-US" sz="3500">
                  <a:solidFill>
                    <a:srgbClr val="FFFFFF"/>
                  </a:solidFill>
                  <a:latin typeface="Arial Black" panose="020B0A04020102020204" charset="0"/>
                  <a:ea typeface="Arial Black" panose="020B0A04020102020204" charset="0"/>
                  <a:cs typeface="Arial Black" panose="020B0A04020102020204" charset="0"/>
                </a:rPr>
                <a:t>Marketing Plan</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12" name="TextBox 12"/>
            <p:cNvSpPr txBox="1"/>
            <p:nvPr/>
          </p:nvSpPr>
          <p:spPr>
            <a:xfrm>
              <a:off x="-34713" y="1359794"/>
              <a:ext cx="4749542" cy="355600"/>
            </a:xfrm>
            <a:prstGeom prst="rect">
              <a:avLst/>
            </a:prstGeom>
          </p:spPr>
          <p:txBody>
            <a:bodyPr lIns="0" tIns="0" rIns="0" bIns="0" rtlCol="0" anchor="t">
              <a:spAutoFit/>
            </a:bodyPr>
            <a:lstStyle/>
            <a:p>
              <a:pPr>
                <a:lnSpc>
                  <a:spcPts val="2080"/>
                </a:lnSpc>
              </a:pPr>
              <a:r>
                <a:rPr lang="en-US" sz="1600">
                  <a:solidFill>
                    <a:srgbClr val="FFFFFF"/>
                  </a:solidFill>
                  <a:latin typeface="Arial" panose="020B0604020202020204" pitchFamily="34" charset="0"/>
                  <a:ea typeface="Arial Black" panose="020B0A04020102020204" charset="0"/>
                  <a:cs typeface="Arial" panose="020B0604020202020204" pitchFamily="34" charset="0"/>
                </a:rPr>
                <a:t>Give a brief explanation for the page</a:t>
              </a:r>
              <a:endParaRPr lang="en-US" sz="1600">
                <a:solidFill>
                  <a:srgbClr val="FFFFFF"/>
                </a:solidFill>
                <a:latin typeface="Arial" panose="020B0604020202020204" pitchFamily="34" charset="0"/>
                <a:ea typeface="Arial Black" panose="020B0A04020102020204" charset="0"/>
                <a:cs typeface="Arial" panose="020B0604020202020204" pitchFamily="34" charset="0"/>
              </a:endParaRPr>
            </a:p>
          </p:txBody>
        </p:sp>
      </p:grpSp>
      <p:pic>
        <p:nvPicPr>
          <p:cNvPr id="13" name="Picture 13">
            <a:hlinkClick r:id="rId2" action="ppaction://hlinkfile"/>
          </p:cNvPr>
          <p:cNvPicPr>
            <a:picLocks noChangeAspect="1"/>
          </p:cNvPicPr>
          <p:nvPr/>
        </p:nvPicPr>
        <p:blipFill>
          <a:blip r:embed="rId3"/>
          <a:srcRect/>
          <a:stretch>
            <a:fillRect/>
          </a:stretch>
        </p:blipFill>
        <p:spPr>
          <a:xfrm>
            <a:off x="5513629" y="10087086"/>
            <a:ext cx="1781567" cy="41170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56000" y="7829900"/>
          <a:ext cx="6318350" cy="1675224"/>
        </p:xfrm>
        <a:graphic>
          <a:graphicData uri="http://schemas.openxmlformats.org/drawingml/2006/table">
            <a:tbl>
              <a:tblPr/>
              <a:tblGrid>
                <a:gridCol w="2467547"/>
                <a:gridCol w="1692987"/>
                <a:gridCol w="2157816"/>
              </a:tblGrid>
              <a:tr h="364020">
                <a:tc>
                  <a:txBody>
                    <a:bodyPr rtlCol="0"/>
                    <a:lstStyle/>
                    <a:p>
                      <a:pPr algn="l">
                        <a:lnSpc>
                          <a:spcPts val="1680"/>
                        </a:lnSpc>
                        <a:defRPr/>
                      </a:pPr>
                      <a:r>
                        <a:rPr lang="en-US" sz="1200">
                          <a:solidFill>
                            <a:srgbClr val="FFFFFF"/>
                          </a:solidFill>
                          <a:latin typeface="Arial Black" panose="020B0A04020102020204" charset="0"/>
                          <a:ea typeface="Arial Black" panose="020B0A04020102020204" charset="0"/>
                          <a:cs typeface="Arial Black" panose="020B0A04020102020204" charset="0"/>
                        </a:rPr>
                        <a:t>Expenses</a:t>
                      </a:r>
                      <a:endParaRPr lang="en-US" sz="1100">
                        <a:ea typeface="Arial Black" panose="020B0A04020102020204" charset="0"/>
                        <a:cs typeface="Arial Black" panose="020B0A04020102020204" charset="0"/>
                      </a:endParaRPr>
                    </a:p>
                  </a:txBody>
                  <a:tcPr marL="47625" marR="47625" marT="47625" marB="47625" anchor="t">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l">
                        <a:lnSpc>
                          <a:spcPts val="1680"/>
                        </a:lnSpc>
                        <a:defRPr/>
                      </a:pPr>
                      <a:r>
                        <a:rPr lang="en-US" sz="1200">
                          <a:solidFill>
                            <a:srgbClr val="FFFFFF"/>
                          </a:solidFill>
                          <a:latin typeface="Arial Black" panose="020B0A04020102020204" charset="0"/>
                          <a:ea typeface="Arial Black" panose="020B0A04020102020204" charset="0"/>
                          <a:cs typeface="Arial Black" panose="020B0A04020102020204" charset="0"/>
                        </a:rPr>
                        <a:t>Value</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l">
                        <a:lnSpc>
                          <a:spcPts val="1680"/>
                        </a:lnSpc>
                        <a:defRPr/>
                      </a:pPr>
                      <a:r>
                        <a:rPr lang="en-US" sz="1200">
                          <a:solidFill>
                            <a:srgbClr val="FFFFFF"/>
                          </a:solidFill>
                          <a:latin typeface="Arial Black" panose="020B0A04020102020204" charset="0"/>
                          <a:ea typeface="Arial Black" panose="020B0A04020102020204" charset="0"/>
                          <a:cs typeface="Arial Black" panose="020B0A04020102020204" charset="0"/>
                        </a:rPr>
                        <a:t>Percentage</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r>
              <a:tr h="327801">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Marketing and Advertising</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$125,000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25%</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7801">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Cost of Services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$250,000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50%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7801">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Daily Operations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$125,000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25%</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7801">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TOTAL EXPENSES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$500,000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100%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85650" y="3640428"/>
            <a:ext cx="6588699" cy="3253170"/>
          </a:xfrm>
          <a:prstGeom prst="rect">
            <a:avLst/>
          </a:prstGeom>
        </p:spPr>
      </p:pic>
      <p:sp>
        <p:nvSpPr>
          <p:cNvPr id="4" name="TextBox 4"/>
          <p:cNvSpPr txBox="1"/>
          <p:nvPr/>
        </p:nvSpPr>
        <p:spPr>
          <a:xfrm>
            <a:off x="3092450" y="4889500"/>
            <a:ext cx="1329055" cy="800100"/>
          </a:xfrm>
          <a:prstGeom prst="rect">
            <a:avLst/>
          </a:prstGeom>
        </p:spPr>
        <p:txBody>
          <a:bodyPr wrap="square" lIns="0" tIns="0" rIns="0" bIns="0" rtlCol="0" anchor="t">
            <a:spAutoFit/>
          </a:bodyPr>
          <a:lstStyle/>
          <a:p>
            <a:pPr algn="ct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Our</a:t>
            </a:r>
            <a:endParaRPr lang="en-US" sz="1600">
              <a:solidFill>
                <a:srgbClr val="063B39"/>
              </a:solidFill>
              <a:latin typeface="Arial Black" panose="020B0A04020102020204" charset="0"/>
              <a:ea typeface="Arial Black" panose="020B0A04020102020204" charset="0"/>
              <a:cs typeface="Arial Black" panose="020B0A04020102020204" charset="0"/>
            </a:endParaRPr>
          </a:p>
          <a:p>
            <a:pPr algn="ct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Operational</a:t>
            </a:r>
            <a:endParaRPr lang="en-US" sz="1600">
              <a:solidFill>
                <a:srgbClr val="063B39"/>
              </a:solidFill>
              <a:latin typeface="Arial Black" panose="020B0A04020102020204" charset="0"/>
              <a:ea typeface="Arial Black" panose="020B0A04020102020204" charset="0"/>
              <a:cs typeface="Arial Black" panose="020B0A04020102020204" charset="0"/>
            </a:endParaRPr>
          </a:p>
          <a:p>
            <a:pPr algn="ct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Plan</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grpSp>
        <p:nvGrpSpPr>
          <p:cNvPr id="43" name="Group 3"/>
          <p:cNvGrpSpPr/>
          <p:nvPr/>
        </p:nvGrpSpPr>
        <p:grpSpPr>
          <a:xfrm rot="5400000">
            <a:off x="1639570" y="-1332230"/>
            <a:ext cx="2268220" cy="5563235"/>
            <a:chOff x="0" y="0"/>
            <a:chExt cx="660400" cy="1803858"/>
          </a:xfrm>
        </p:grpSpPr>
        <p:sp>
          <p:nvSpPr>
            <p:cNvPr id="4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45"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8" name="Group 8"/>
          <p:cNvGrpSpPr/>
          <p:nvPr/>
        </p:nvGrpSpPr>
        <p:grpSpPr>
          <a:xfrm rot="0">
            <a:off x="729965" y="1002200"/>
            <a:ext cx="4069461" cy="1258708"/>
            <a:chOff x="-34713" y="57150"/>
            <a:chExt cx="5425947" cy="1678277"/>
          </a:xfrm>
        </p:grpSpPr>
        <p:sp>
          <p:nvSpPr>
            <p:cNvPr id="9" name="TextBox 9"/>
            <p:cNvSpPr txBox="1"/>
            <p:nvPr/>
          </p:nvSpPr>
          <p:spPr>
            <a:xfrm>
              <a:off x="0" y="57150"/>
              <a:ext cx="5391234" cy="645583"/>
            </a:xfrm>
            <a:prstGeom prst="rect">
              <a:avLst/>
            </a:prstGeom>
          </p:spPr>
          <p:txBody>
            <a:bodyPr lIns="0" tIns="0" rIns="0" bIns="0" rtlCol="0" anchor="t">
              <a:spAutoFit/>
            </a:bodyPr>
            <a:lstStyle/>
            <a:p>
              <a:pPr marL="0" lvl="0" indent="0">
                <a:lnSpc>
                  <a:spcPts val="3500"/>
                </a:lnSpc>
              </a:pPr>
              <a:r>
                <a:rPr lang="en-US" sz="3500">
                  <a:solidFill>
                    <a:srgbClr val="FFFFFF"/>
                  </a:solidFill>
                  <a:latin typeface="Arial Black" panose="020B0A04020102020204" charset="0"/>
                  <a:ea typeface="Arial Black" panose="020B0A04020102020204" charset="0"/>
                  <a:cs typeface="Arial Black" panose="020B0A04020102020204" charset="0"/>
                </a:rPr>
                <a:t>Operational Plan</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10" name="TextBox 10"/>
            <p:cNvSpPr txBox="1"/>
            <p:nvPr/>
          </p:nvSpPr>
          <p:spPr>
            <a:xfrm>
              <a:off x="-34713" y="1379827"/>
              <a:ext cx="4782392" cy="355600"/>
            </a:xfrm>
            <a:prstGeom prst="rect">
              <a:avLst/>
            </a:prstGeom>
          </p:spPr>
          <p:txBody>
            <a:bodyPr lIns="0" tIns="0" rIns="0" bIns="0" rtlCol="0" anchor="t">
              <a:spAutoFit/>
            </a:bodyPr>
            <a:lstStyle/>
            <a:p>
              <a:pPr>
                <a:lnSpc>
                  <a:spcPts val="2080"/>
                </a:lnSpc>
              </a:pPr>
              <a:r>
                <a:rPr lang="en-US" sz="1600">
                  <a:solidFill>
                    <a:srgbClr val="FFFFFF"/>
                  </a:solidFill>
                  <a:latin typeface="Arial" panose="020B0604020202020204" pitchFamily="34" charset="0"/>
                  <a:ea typeface="Arial Black" panose="020B0A04020102020204" charset="0"/>
                  <a:cs typeface="Arial" panose="020B0604020202020204" pitchFamily="34" charset="0"/>
                </a:rPr>
                <a:t>Give a brief explanation for the page</a:t>
              </a:r>
              <a:endParaRPr lang="en-US" sz="1600">
                <a:solidFill>
                  <a:srgbClr val="FFFFFF"/>
                </a:solidFill>
                <a:latin typeface="Arial" panose="020B0604020202020204" pitchFamily="34" charset="0"/>
                <a:ea typeface="Arial Black" panose="020B0A04020102020204" charset="0"/>
                <a:cs typeface="Arial" panose="020B0604020202020204" pitchFamily="34" charset="0"/>
              </a:endParaRPr>
            </a:p>
          </p:txBody>
        </p:sp>
      </p:grpSp>
      <p:sp>
        <p:nvSpPr>
          <p:cNvPr id="11" name="TextBox 11"/>
          <p:cNvSpPr txBox="1"/>
          <p:nvPr/>
        </p:nvSpPr>
        <p:spPr>
          <a:xfrm>
            <a:off x="622845" y="3798057"/>
            <a:ext cx="2309434" cy="499745"/>
          </a:xfrm>
          <a:prstGeom prst="rect">
            <a:avLst/>
          </a:prstGeom>
        </p:spPr>
        <p:txBody>
          <a:bodyPr lIns="0" tIns="0" rIns="0" bIns="0" rtlCol="0" anchor="t">
            <a:spAutoFit/>
          </a:bodyPr>
          <a:lstStyle/>
          <a:p>
            <a:pPr algn="ctr">
              <a:lnSpc>
                <a:spcPts val="1300"/>
              </a:lnSpc>
              <a:spcBef>
                <a:spcPct val="0"/>
              </a:spcBef>
            </a:pPr>
            <a:r>
              <a:rPr lang="en-US" sz="1000">
                <a:solidFill>
                  <a:srgbClr val="FFFFFF"/>
                </a:solidFill>
                <a:latin typeface="Arial" panose="020B0604020202020204" pitchFamily="34" charset="0"/>
                <a:ea typeface="Arial Black" panose="020B0A04020102020204" charset="0"/>
                <a:cs typeface="Arial" panose="020B0604020202020204" pitchFamily="34" charset="0"/>
              </a:rPr>
              <a:t>Hiring and training a team of waste management professionals with experience and expertise in the field.</a:t>
            </a:r>
            <a:endParaRPr lang="en-US" sz="1000">
              <a:solidFill>
                <a:srgbClr val="FFFFFF"/>
              </a:solidFill>
              <a:latin typeface="Arial" panose="020B0604020202020204" pitchFamily="34" charset="0"/>
              <a:ea typeface="Arial Black" panose="020B0A04020102020204" charset="0"/>
              <a:cs typeface="Arial" panose="020B0604020202020204" pitchFamily="34" charset="0"/>
            </a:endParaRPr>
          </a:p>
        </p:txBody>
      </p:sp>
      <p:sp>
        <p:nvSpPr>
          <p:cNvPr id="12" name="TextBox 12"/>
          <p:cNvSpPr txBox="1"/>
          <p:nvPr/>
        </p:nvSpPr>
        <p:spPr>
          <a:xfrm>
            <a:off x="622845" y="6180626"/>
            <a:ext cx="2309434" cy="499745"/>
          </a:xfrm>
          <a:prstGeom prst="rect">
            <a:avLst/>
          </a:prstGeom>
        </p:spPr>
        <p:txBody>
          <a:bodyPr lIns="0" tIns="0" rIns="0" bIns="0" rtlCol="0" anchor="t">
            <a:spAutoFit/>
          </a:bodyPr>
          <a:lstStyle/>
          <a:p>
            <a:pPr algn="ctr">
              <a:lnSpc>
                <a:spcPts val="1300"/>
              </a:lnSpc>
              <a:spcBef>
                <a:spcPct val="0"/>
              </a:spcBef>
            </a:pPr>
            <a:r>
              <a:rPr lang="en-US" sz="1000">
                <a:solidFill>
                  <a:srgbClr val="000000"/>
                </a:solidFill>
                <a:latin typeface="Arial" panose="020B0604020202020204" pitchFamily="34" charset="0"/>
                <a:ea typeface="Arial Black" panose="020B0A04020102020204" charset="0"/>
                <a:cs typeface="Arial" panose="020B0604020202020204" pitchFamily="34" charset="0"/>
              </a:rPr>
              <a:t>Partnering with local landfill sites and recycling facilities to ensure safe and efficient waste disposal.</a:t>
            </a:r>
            <a:endParaRPr lang="en-US" sz="1000">
              <a:solidFill>
                <a:srgbClr val="000000"/>
              </a:solidFill>
              <a:latin typeface="Arial" panose="020B0604020202020204" pitchFamily="34" charset="0"/>
              <a:ea typeface="Arial Black" panose="020B0A04020102020204" charset="0"/>
              <a:cs typeface="Arial" panose="020B0604020202020204" pitchFamily="34" charset="0"/>
            </a:endParaRPr>
          </a:p>
        </p:txBody>
      </p:sp>
      <p:sp>
        <p:nvSpPr>
          <p:cNvPr id="13" name="TextBox 13"/>
          <p:cNvSpPr txBox="1"/>
          <p:nvPr/>
        </p:nvSpPr>
        <p:spPr>
          <a:xfrm>
            <a:off x="4660883" y="3788532"/>
            <a:ext cx="2309434" cy="366395"/>
          </a:xfrm>
          <a:prstGeom prst="rect">
            <a:avLst/>
          </a:prstGeom>
        </p:spPr>
        <p:txBody>
          <a:bodyPr lIns="0" tIns="0" rIns="0" bIns="0" rtlCol="0" anchor="t">
            <a:spAutoFit/>
          </a:bodyPr>
          <a:lstStyle/>
          <a:p>
            <a:pPr algn="ctr">
              <a:lnSpc>
                <a:spcPts val="1430"/>
              </a:lnSpc>
              <a:spcBef>
                <a:spcPct val="0"/>
              </a:spcBef>
            </a:pPr>
            <a:r>
              <a:rPr lang="en-US" sz="1100">
                <a:solidFill>
                  <a:srgbClr val="000000"/>
                </a:solidFill>
                <a:latin typeface="Arial" panose="020B0604020202020204" pitchFamily="34" charset="0"/>
                <a:ea typeface="Arial Black" panose="020B0A04020102020204" charset="0"/>
                <a:cs typeface="Arial" panose="020B0604020202020204" pitchFamily="34" charset="0"/>
              </a:rPr>
              <a:t>Acquiring a fleet of specialized waste collection and transportation vehicles.</a:t>
            </a:r>
            <a:endParaRPr lang="en-US" sz="1100">
              <a:solidFill>
                <a:srgbClr val="000000"/>
              </a:solidFill>
              <a:latin typeface="Arial" panose="020B0604020202020204" pitchFamily="34" charset="0"/>
              <a:ea typeface="Arial Black" panose="020B0A04020102020204" charset="0"/>
              <a:cs typeface="Arial" panose="020B0604020202020204" pitchFamily="34" charset="0"/>
            </a:endParaRPr>
          </a:p>
        </p:txBody>
      </p:sp>
      <p:sp>
        <p:nvSpPr>
          <p:cNvPr id="14" name="TextBox 14"/>
          <p:cNvSpPr txBox="1"/>
          <p:nvPr/>
        </p:nvSpPr>
        <p:spPr>
          <a:xfrm>
            <a:off x="4660883" y="6180626"/>
            <a:ext cx="2309434" cy="499745"/>
          </a:xfrm>
          <a:prstGeom prst="rect">
            <a:avLst/>
          </a:prstGeom>
        </p:spPr>
        <p:txBody>
          <a:bodyPr lIns="0" tIns="0" rIns="0" bIns="0" rtlCol="0" anchor="t">
            <a:spAutoFit/>
          </a:bodyPr>
          <a:lstStyle/>
          <a:p>
            <a:pPr algn="ctr">
              <a:lnSpc>
                <a:spcPts val="1300"/>
              </a:lnSpc>
              <a:spcBef>
                <a:spcPct val="0"/>
              </a:spcBef>
            </a:pPr>
            <a:r>
              <a:rPr lang="en-US" sz="1000">
                <a:solidFill>
                  <a:srgbClr val="FFFFFF"/>
                </a:solidFill>
                <a:latin typeface="Arial" panose="020B0604020202020204" pitchFamily="34" charset="0"/>
                <a:ea typeface="Arial Black" panose="020B0A04020102020204" charset="0"/>
                <a:cs typeface="Arial" panose="020B0604020202020204" pitchFamily="34" charset="0"/>
              </a:rPr>
              <a:t>Implementing an efficient and eco-friendly waste management system that minimizes our environmental impact.</a:t>
            </a:r>
            <a:endParaRPr lang="en-US" sz="1000">
              <a:solidFill>
                <a:srgbClr val="FFFFFF"/>
              </a:solidFill>
              <a:latin typeface="Arial" panose="020B0604020202020204" pitchFamily="34" charset="0"/>
              <a:ea typeface="Arial Black" panose="020B0A04020102020204" charset="0"/>
              <a:cs typeface="Arial" panose="020B0604020202020204" pitchFamily="34" charset="0"/>
            </a:endParaRPr>
          </a:p>
        </p:txBody>
      </p:sp>
      <p:pic>
        <p:nvPicPr>
          <p:cNvPr id="15" name="Picture 15">
            <a:hlinkClick r:id="rId3" action="ppaction://hlinkfile"/>
          </p:cNvPr>
          <p:cNvPicPr>
            <a:picLocks noChangeAspect="1"/>
          </p:cNvPicPr>
          <p:nvPr/>
        </p:nvPicPr>
        <p:blipFill>
          <a:blip r:embed="rId4"/>
          <a:srcRect/>
          <a:stretch>
            <a:fillRect/>
          </a:stretch>
        </p:blipFill>
        <p:spPr>
          <a:xfrm>
            <a:off x="5513629" y="10087086"/>
            <a:ext cx="1781567" cy="4117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67525" y="3994859"/>
          <a:ext cx="6424949" cy="2874215"/>
        </p:xfrm>
        <a:graphic>
          <a:graphicData uri="http://schemas.openxmlformats.org/drawingml/2006/table">
            <a:tbl>
              <a:tblPr/>
              <a:tblGrid>
                <a:gridCol w="3149556"/>
                <a:gridCol w="3275393"/>
              </a:tblGrid>
              <a:tr h="315370">
                <a:tc>
                  <a:txBody>
                    <a:bodyPr rtlCol="0"/>
                    <a:lstStyle/>
                    <a:p>
                      <a:pPr algn="l">
                        <a:lnSpc>
                          <a:spcPts val="1400"/>
                        </a:lnSpc>
                        <a:defRPr/>
                      </a:pPr>
                      <a:r>
                        <a:rPr lang="en-US" sz="1000">
                          <a:solidFill>
                            <a:srgbClr val="FFFFFF"/>
                          </a:solidFill>
                          <a:latin typeface="Arial Black" panose="020B0A04020102020204" charset="0"/>
                          <a:ea typeface="Arial Black" panose="020B0A04020102020204" charset="0"/>
                          <a:cs typeface="Arial Black" panose="020B0A04020102020204" charset="0"/>
                        </a:rPr>
                        <a:t>Strengths:</a:t>
                      </a:r>
                      <a:endParaRPr lang="en-US" sz="1100">
                        <a:ea typeface="Arial Black" panose="020B0A04020102020204" charset="0"/>
                        <a:cs typeface="Arial Black" panose="020B0A04020102020204" charset="0"/>
                      </a:endParaRPr>
                    </a:p>
                  </a:txBody>
                  <a:tcPr marL="47625" marR="47625" marT="47625" marB="47625" anchor="t">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04A264"/>
                    </a:solidFill>
                  </a:tcPr>
                </a:tc>
                <a:tc>
                  <a:txBody>
                    <a:bodyPr rtlCol="0"/>
                    <a:lstStyle/>
                    <a:p>
                      <a:pPr algn="l">
                        <a:lnSpc>
                          <a:spcPts val="1400"/>
                        </a:lnSpc>
                        <a:defRPr/>
                      </a:pPr>
                      <a:r>
                        <a:rPr lang="en-US" sz="1000">
                          <a:solidFill>
                            <a:srgbClr val="FFFFFF"/>
                          </a:solidFill>
                          <a:latin typeface="Arial Black" panose="020B0A04020102020204" charset="0"/>
                          <a:ea typeface="Arial Black" panose="020B0A04020102020204" charset="0"/>
                          <a:cs typeface="Arial Black" panose="020B0A04020102020204" charset="0"/>
                        </a:rPr>
                        <a:t>Weaknesses:</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04A264"/>
                    </a:solidFill>
                  </a:tcPr>
                </a:tc>
              </a:tr>
              <a:tr h="1118130">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Experienced and knowledgeable team.</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Eco-friendly and sustainable waste management practices.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Affordable and competitive pricing.</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600"/>
                        </a:lnSpc>
                      </a:pPr>
                      <a:endParaRPr>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Lack of brand recognition and reputation.</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Limited resources and capacity for growth.</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Dependence on local landfill sites for waste disposal.</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r>
              <a:tr h="322584">
                <a:tc>
                  <a:txBody>
                    <a:bodyPr rtlCol="0"/>
                    <a:lstStyle/>
                    <a:p>
                      <a:pPr algn="l">
                        <a:lnSpc>
                          <a:spcPts val="1400"/>
                        </a:lnSpc>
                        <a:defRPr/>
                      </a:pPr>
                      <a:r>
                        <a:rPr lang="en-US" sz="1000">
                          <a:solidFill>
                            <a:srgbClr val="FFFFFF"/>
                          </a:solidFill>
                          <a:latin typeface="Arial Black" panose="020B0A04020102020204" charset="0"/>
                          <a:ea typeface="Arial Black" panose="020B0A04020102020204" charset="0"/>
                          <a:cs typeface="Arial Black" panose="020B0A04020102020204" charset="0"/>
                        </a:rPr>
                        <a:t>Opportunities:</a:t>
                      </a:r>
                      <a:endParaRPr lang="en-US" sz="1100">
                        <a:ea typeface="Arial Black" panose="020B0A04020102020204" charset="0"/>
                        <a:cs typeface="Arial Black" panose="020B0A04020102020204" charset="0"/>
                      </a:endParaRPr>
                    </a:p>
                  </a:txBody>
                  <a:tcPr marL="47625" marR="47625" marT="47625" marB="47625" anchor="t">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04A264"/>
                    </a:solidFill>
                  </a:tcPr>
                </a:tc>
                <a:tc>
                  <a:txBody>
                    <a:bodyPr rtlCol="0"/>
                    <a:lstStyle/>
                    <a:p>
                      <a:pPr algn="l">
                        <a:lnSpc>
                          <a:spcPts val="1400"/>
                        </a:lnSpc>
                        <a:defRPr/>
                      </a:pPr>
                      <a:r>
                        <a:rPr lang="en-US" sz="1000">
                          <a:solidFill>
                            <a:srgbClr val="FFFFFF"/>
                          </a:solidFill>
                          <a:latin typeface="Arial Black" panose="020B0A04020102020204" charset="0"/>
                          <a:ea typeface="Arial Black" panose="020B0A04020102020204" charset="0"/>
                          <a:cs typeface="Arial Black" panose="020B0A04020102020204" charset="0"/>
                        </a:rPr>
                        <a:t>Threats:</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04A264"/>
                    </a:solidFill>
                  </a:tcPr>
                </a:tc>
              </a:tr>
              <a:tr h="1118130">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Growing demand for eco-friendly waste management solutions.</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Expansion into neighboring areas and markets.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Diversification into other waste management services.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Competition from established players in the market.</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Stringent regulations and compliance requirements.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Economic downturns and market fluctuations.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pic>
        <p:nvPicPr>
          <p:cNvPr id="3" name="Picture 3">
            <a:hlinkClick r:id="rId1" action="ppaction://hlinkfile"/>
          </p:cNvPr>
          <p:cNvPicPr>
            <a:picLocks noChangeAspect="1"/>
          </p:cNvPicPr>
          <p:nvPr/>
        </p:nvPicPr>
        <p:blipFill>
          <a:blip r:embed="rId2"/>
          <a:srcRect/>
          <a:stretch>
            <a:fillRect/>
          </a:stretch>
        </p:blipFill>
        <p:spPr>
          <a:xfrm>
            <a:off x="5513629" y="10087086"/>
            <a:ext cx="1781567" cy="411707"/>
          </a:xfrm>
          <a:prstGeom prst="rect">
            <a:avLst/>
          </a:prstGeom>
        </p:spPr>
      </p:pic>
      <p:grpSp>
        <p:nvGrpSpPr>
          <p:cNvPr id="43" name="Group 3"/>
          <p:cNvGrpSpPr/>
          <p:nvPr/>
        </p:nvGrpSpPr>
        <p:grpSpPr>
          <a:xfrm rot="5400000">
            <a:off x="1639570" y="-1332230"/>
            <a:ext cx="2268220" cy="5563235"/>
            <a:chOff x="0" y="0"/>
            <a:chExt cx="660400" cy="1803858"/>
          </a:xfrm>
        </p:grpSpPr>
        <p:sp>
          <p:nvSpPr>
            <p:cNvPr id="4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45"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7" name="Group 7"/>
          <p:cNvGrpSpPr/>
          <p:nvPr/>
        </p:nvGrpSpPr>
        <p:grpSpPr>
          <a:xfrm rot="0">
            <a:off x="756000" y="958919"/>
            <a:ext cx="4087593" cy="980143"/>
            <a:chOff x="0" y="0"/>
            <a:chExt cx="5450124" cy="1306858"/>
          </a:xfrm>
        </p:grpSpPr>
        <p:sp>
          <p:nvSpPr>
            <p:cNvPr id="8" name="TextBox 8"/>
            <p:cNvSpPr txBox="1"/>
            <p:nvPr/>
          </p:nvSpPr>
          <p:spPr>
            <a:xfrm>
              <a:off x="0" y="57150"/>
              <a:ext cx="5450124" cy="645583"/>
            </a:xfrm>
            <a:prstGeom prst="rect">
              <a:avLst/>
            </a:prstGeom>
          </p:spPr>
          <p:txBody>
            <a:bodyPr lIns="0" tIns="0" rIns="0" bIns="0" rtlCol="0" anchor="t">
              <a:spAutoFit/>
            </a:bodyPr>
            <a:lstStyle/>
            <a:p>
              <a:pPr marL="0" lvl="0" indent="0">
                <a:lnSpc>
                  <a:spcPts val="3500"/>
                </a:lnSpc>
              </a:pPr>
              <a:r>
                <a:rPr lang="en-US" sz="3500">
                  <a:solidFill>
                    <a:srgbClr val="FFFFFF"/>
                  </a:solidFill>
                  <a:latin typeface="Arial Black" panose="020B0A04020102020204" charset="0"/>
                  <a:ea typeface="Arial Black" panose="020B0A04020102020204" charset="0"/>
                  <a:cs typeface="Arial Black" panose="020B0A04020102020204" charset="0"/>
                </a:rPr>
                <a:t>SWOT Assesment</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9" name="TextBox 9"/>
            <p:cNvSpPr txBox="1"/>
            <p:nvPr/>
          </p:nvSpPr>
          <p:spPr>
            <a:xfrm>
              <a:off x="0" y="972001"/>
              <a:ext cx="4714703" cy="334857"/>
            </a:xfrm>
            <a:prstGeom prst="rect">
              <a:avLst/>
            </a:prstGeom>
          </p:spPr>
          <p:txBody>
            <a:bodyPr lIns="0" tIns="0" rIns="0" bIns="0" rtlCol="0" anchor="t">
              <a:spAutoFit/>
            </a:bodyPr>
            <a:lstStyle/>
            <a:p>
              <a:pPr>
                <a:lnSpc>
                  <a:spcPts val="2080"/>
                </a:lnSpc>
              </a:pPr>
              <a:r>
                <a:rPr lang="en-US" sz="1600">
                  <a:solidFill>
                    <a:srgbClr val="FFFFFF"/>
                  </a:solidFill>
                  <a:latin typeface="Arial Black" panose="020B0A04020102020204" charset="0"/>
                  <a:ea typeface="Arial Black" panose="020B0A04020102020204" charset="0"/>
                  <a:cs typeface="Arial Black" panose="020B0A04020102020204" charset="0"/>
                </a:rPr>
                <a:t>Give a brief explanation for the page</a:t>
              </a:r>
              <a:endParaRPr lang="en-US" sz="1600">
                <a:solidFill>
                  <a:srgbClr val="FFFFFF"/>
                </a:solidFill>
                <a:latin typeface="Arial Black" panose="020B0A04020102020204" charset="0"/>
                <a:ea typeface="Arial Black" panose="020B0A04020102020204" charset="0"/>
                <a:cs typeface="Arial Black" panose="020B0A0402010202020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3B39"/>
        </a:solidFill>
        <a:effectLst/>
      </p:bgPr>
    </p:bg>
    <p:spTree>
      <p:nvGrpSpPr>
        <p:cNvPr id="1" name=""/>
        <p:cNvGrpSpPr/>
        <p:nvPr/>
      </p:nvGrpSpPr>
      <p:grpSpPr>
        <a:xfrm>
          <a:off x="0" y="0"/>
          <a:ext cx="0" cy="0"/>
          <a:chOff x="0" y="0"/>
          <a:chExt cx="0" cy="0"/>
        </a:xfrm>
      </p:grpSpPr>
      <p:grpSp>
        <p:nvGrpSpPr>
          <p:cNvPr id="2" name="Group 2"/>
          <p:cNvGrpSpPr/>
          <p:nvPr/>
        </p:nvGrpSpPr>
        <p:grpSpPr>
          <a:xfrm rot="0">
            <a:off x="0" y="0"/>
            <a:ext cx="7560000" cy="7095884"/>
            <a:chOff x="0" y="0"/>
            <a:chExt cx="10080000" cy="9461178"/>
          </a:xfrm>
        </p:grpSpPr>
        <p:pic>
          <p:nvPicPr>
            <p:cNvPr id="3" name="Picture 3"/>
            <p:cNvPicPr>
              <a:picLocks noChangeAspect="1"/>
            </p:cNvPicPr>
            <p:nvPr/>
          </p:nvPicPr>
          <p:blipFill>
            <a:blip r:embed="rId1"/>
            <a:srcRect l="1804" t="13083" r="36500"/>
            <a:stretch>
              <a:fillRect/>
            </a:stretch>
          </p:blipFill>
          <p:spPr>
            <a:xfrm>
              <a:off x="0" y="0"/>
              <a:ext cx="10080000" cy="9461178"/>
            </a:xfrm>
            <a:prstGeom prst="rect">
              <a:avLst/>
            </a:prstGeom>
          </p:spPr>
        </p:pic>
      </p:grpSp>
      <p:sp>
        <p:nvSpPr>
          <p:cNvPr id="5" name="AutoShape 5"/>
          <p:cNvSpPr/>
          <p:nvPr/>
        </p:nvSpPr>
        <p:spPr>
          <a:xfrm>
            <a:off x="729965" y="8623280"/>
            <a:ext cx="6048000" cy="0"/>
          </a:xfrm>
          <a:prstGeom prst="line">
            <a:avLst/>
          </a:prstGeom>
          <a:ln w="9525" cap="flat">
            <a:solidFill>
              <a:srgbClr val="DCF8B6"/>
            </a:solidFill>
            <a:prstDash val="solid"/>
            <a:headEnd type="none" w="sm" len="sm"/>
            <a:tailEnd type="none" w="sm" len="sm"/>
          </a:ln>
        </p:spPr>
      </p:sp>
      <p:pic>
        <p:nvPicPr>
          <p:cNvPr id="12" name="Picture 12">
            <a:hlinkClick r:id="rId2" action="ppaction://hlinkfile"/>
          </p:cNvPr>
          <p:cNvPicPr>
            <a:picLocks noChangeAspect="1"/>
          </p:cNvPicPr>
          <p:nvPr/>
        </p:nvPicPr>
        <p:blipFill>
          <a:blip r:embed="rId3"/>
          <a:srcRect/>
          <a:stretch>
            <a:fillRect/>
          </a:stretch>
        </p:blipFill>
        <p:spPr>
          <a:xfrm>
            <a:off x="2891126" y="10087086"/>
            <a:ext cx="1777747" cy="410824"/>
          </a:xfrm>
          <a:prstGeom prst="rect">
            <a:avLst/>
          </a:prstGeom>
        </p:spPr>
      </p:pic>
      <p:grpSp>
        <p:nvGrpSpPr>
          <p:cNvPr id="13" name="Group 13"/>
          <p:cNvGrpSpPr/>
          <p:nvPr/>
        </p:nvGrpSpPr>
        <p:grpSpPr>
          <a:xfrm rot="0">
            <a:off x="790290" y="8838705"/>
            <a:ext cx="6048000" cy="352433"/>
            <a:chOff x="0" y="0"/>
            <a:chExt cx="8064000" cy="469910"/>
          </a:xfrm>
        </p:grpSpPr>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8270"/>
              <a:ext cx="413370" cy="413370"/>
            </a:xfrm>
            <a:prstGeom prst="rect">
              <a:avLst/>
            </a:prstGeom>
          </p:spPr>
        </p:pic>
        <p:sp>
          <p:nvSpPr>
            <p:cNvPr id="15" name="TextBox 15"/>
            <p:cNvSpPr txBox="1"/>
            <p:nvPr/>
          </p:nvSpPr>
          <p:spPr>
            <a:xfrm>
              <a:off x="605584" y="99065"/>
              <a:ext cx="3235645" cy="266700"/>
            </a:xfrm>
            <a:prstGeom prst="rect">
              <a:avLst/>
            </a:prstGeom>
          </p:spPr>
          <p:txBody>
            <a:bodyPr lIns="0" tIns="0" rIns="0" bIns="0" rtlCol="0" anchor="t">
              <a:spAutoFit/>
            </a:bodyPr>
            <a:lstStyle/>
            <a:p>
              <a:pPr>
                <a:lnSpc>
                  <a:spcPts val="1560"/>
                </a:lnSpc>
              </a:pPr>
              <a:r>
                <a:rPr lang="en-US" sz="1200">
                  <a:solidFill>
                    <a:srgbClr val="DCF8B6"/>
                  </a:solidFill>
                  <a:latin typeface="Arial" panose="020B0604020202020204" pitchFamily="34" charset="0"/>
                  <a:ea typeface="Arial Black" panose="020B0A04020102020204" charset="0"/>
                  <a:cs typeface="Arial" panose="020B0604020202020204" pitchFamily="34" charset="0"/>
                </a:rPr>
                <a:t>+1 (000) 111-2222</a:t>
              </a:r>
              <a:endParaRPr lang="en-US" sz="1200">
                <a:solidFill>
                  <a:srgbClr val="DCF8B6"/>
                </a:solidFill>
                <a:latin typeface="Arial" panose="020B0604020202020204" pitchFamily="34" charset="0"/>
                <a:ea typeface="Arial Black" panose="020B0A04020102020204" charset="0"/>
                <a:cs typeface="Arial" panose="020B0604020202020204" pitchFamily="34" charset="0"/>
              </a:endParaR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974606" y="0"/>
              <a:ext cx="469910" cy="469910"/>
            </a:xfrm>
            <a:prstGeom prst="rect">
              <a:avLst/>
            </a:prstGeom>
          </p:spPr>
        </p:pic>
        <p:sp>
          <p:nvSpPr>
            <p:cNvPr id="17" name="TextBox 17"/>
            <p:cNvSpPr txBox="1"/>
            <p:nvPr/>
          </p:nvSpPr>
          <p:spPr>
            <a:xfrm>
              <a:off x="5610239" y="99065"/>
              <a:ext cx="2453761" cy="266700"/>
            </a:xfrm>
            <a:prstGeom prst="rect">
              <a:avLst/>
            </a:prstGeom>
          </p:spPr>
          <p:txBody>
            <a:bodyPr lIns="0" tIns="0" rIns="0" bIns="0" rtlCol="0" anchor="t">
              <a:spAutoFit/>
            </a:bodyPr>
            <a:lstStyle/>
            <a:p>
              <a:pPr>
                <a:lnSpc>
                  <a:spcPts val="1560"/>
                </a:lnSpc>
              </a:pPr>
              <a:r>
                <a:rPr lang="en-US" sz="1200">
                  <a:solidFill>
                    <a:srgbClr val="DCF8B6"/>
                  </a:solidFill>
                  <a:latin typeface="Arial" panose="020B0604020202020204" pitchFamily="34" charset="0"/>
                  <a:ea typeface="Arial Black" panose="020B0A04020102020204" charset="0"/>
                  <a:cs typeface="Arial" panose="020B0604020202020204" pitchFamily="34" charset="0"/>
                </a:rPr>
                <a:t>www.companywebsite.com</a:t>
              </a:r>
              <a:endParaRPr lang="en-US" sz="1200">
                <a:solidFill>
                  <a:srgbClr val="DCF8B6"/>
                </a:solidFill>
                <a:latin typeface="Arial" panose="020B0604020202020204" pitchFamily="34" charset="0"/>
                <a:ea typeface="Arial Black" panose="020B0A04020102020204" charset="0"/>
                <a:cs typeface="Arial" panose="020B0604020202020204" pitchFamily="34" charset="0"/>
              </a:endParaRPr>
            </a:p>
          </p:txBody>
        </p:sp>
      </p:grpSp>
      <p:sp>
        <p:nvSpPr>
          <p:cNvPr id="18" name="TextBox 18"/>
          <p:cNvSpPr txBox="1"/>
          <p:nvPr/>
        </p:nvSpPr>
        <p:spPr>
          <a:xfrm>
            <a:off x="730250" y="7175500"/>
            <a:ext cx="4791710" cy="1256665"/>
          </a:xfrm>
          <a:prstGeom prst="rect">
            <a:avLst/>
          </a:prstGeom>
        </p:spPr>
        <p:txBody>
          <a:bodyPr wrap="square" lIns="0" tIns="0" rIns="0" bIns="0" rtlCol="0" anchor="t">
            <a:spAutoFit/>
          </a:bodyPr>
          <a:lstStyle/>
          <a:p>
            <a:pPr>
              <a:lnSpc>
                <a:spcPts val="4900"/>
              </a:lnSpc>
            </a:pPr>
            <a:r>
              <a:rPr lang="en-US" sz="3200">
                <a:solidFill>
                  <a:srgbClr val="FFFFFF"/>
                </a:solidFill>
                <a:latin typeface="Arial Black" panose="020B0A04020102020204" charset="0"/>
                <a:ea typeface="Arial Black" panose="020B0A04020102020204" charset="0"/>
                <a:cs typeface="Arial Black" panose="020B0A04020102020204" charset="0"/>
              </a:rPr>
              <a:t>Contact us </a:t>
            </a:r>
            <a:endParaRPr lang="en-US" sz="3200">
              <a:solidFill>
                <a:srgbClr val="FFFFFF"/>
              </a:solidFill>
              <a:latin typeface="Arial Black" panose="020B0A04020102020204" charset="0"/>
              <a:ea typeface="Arial Black" panose="020B0A04020102020204" charset="0"/>
              <a:cs typeface="Arial Black" panose="020B0A04020102020204" charset="0"/>
            </a:endParaRPr>
          </a:p>
          <a:p>
            <a:pPr marL="0" lvl="0" indent="0">
              <a:lnSpc>
                <a:spcPts val="4900"/>
              </a:lnSpc>
            </a:pPr>
            <a:r>
              <a:rPr lang="en-US" sz="3200">
                <a:solidFill>
                  <a:srgbClr val="FFFFFF"/>
                </a:solidFill>
                <a:latin typeface="Arial Black" panose="020B0A04020102020204" charset="0"/>
                <a:ea typeface="Arial Black" panose="020B0A04020102020204" charset="0"/>
                <a:cs typeface="Arial Black" panose="020B0A04020102020204" charset="0"/>
              </a:rPr>
              <a:t>for further inquiries</a:t>
            </a:r>
            <a:endParaRPr lang="en-US" sz="3200">
              <a:solidFill>
                <a:srgbClr val="FFFFFF"/>
              </a:solidFill>
              <a:latin typeface="Arial Black" panose="020B0A04020102020204" charset="0"/>
              <a:ea typeface="Arial Black" panose="020B0A04020102020204" charset="0"/>
              <a:cs typeface="Arial Black" panose="020B0A04020102020204" charset="0"/>
            </a:endParaRPr>
          </a:p>
        </p:txBody>
      </p:sp>
      <p:grpSp>
        <p:nvGrpSpPr>
          <p:cNvPr id="19" name="Group 19"/>
          <p:cNvGrpSpPr/>
          <p:nvPr/>
        </p:nvGrpSpPr>
        <p:grpSpPr>
          <a:xfrm rot="0">
            <a:off x="806290" y="9385226"/>
            <a:ext cx="6016001" cy="322852"/>
            <a:chOff x="0" y="0"/>
            <a:chExt cx="8021334" cy="430469"/>
          </a:xfrm>
        </p:grpSpPr>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974606" y="8549"/>
              <a:ext cx="413370" cy="413370"/>
            </a:xfrm>
            <a:prstGeom prst="rect">
              <a:avLst/>
            </a:prstGeom>
          </p:spPr>
        </p:pic>
        <p:sp>
          <p:nvSpPr>
            <p:cNvPr id="21" name="TextBox 21"/>
            <p:cNvSpPr txBox="1"/>
            <p:nvPr/>
          </p:nvSpPr>
          <p:spPr>
            <a:xfrm>
              <a:off x="5578476" y="79345"/>
              <a:ext cx="2442858" cy="266700"/>
            </a:xfrm>
            <a:prstGeom prst="rect">
              <a:avLst/>
            </a:prstGeom>
          </p:spPr>
          <p:txBody>
            <a:bodyPr lIns="0" tIns="0" rIns="0" bIns="0" rtlCol="0" anchor="t">
              <a:spAutoFit/>
            </a:bodyPr>
            <a:lstStyle/>
            <a:p>
              <a:pPr>
                <a:lnSpc>
                  <a:spcPts val="1560"/>
                </a:lnSpc>
              </a:pPr>
              <a:r>
                <a:rPr lang="en-US" sz="1200">
                  <a:solidFill>
                    <a:srgbClr val="DCF8B6"/>
                  </a:solidFill>
                  <a:latin typeface="Arial" panose="020B0604020202020204" pitchFamily="34" charset="0"/>
                  <a:ea typeface="Arial Black" panose="020B0A04020102020204" charset="0"/>
                  <a:cs typeface="Arial" panose="020B0604020202020204" pitchFamily="34" charset="0"/>
                </a:rPr>
                <a:t>Your company's address</a:t>
              </a:r>
              <a:endParaRPr lang="en-US" sz="1200">
                <a:solidFill>
                  <a:srgbClr val="DCF8B6"/>
                </a:solidFill>
                <a:latin typeface="Arial" panose="020B0604020202020204" pitchFamily="34" charset="0"/>
                <a:ea typeface="Arial Black" panose="020B0A04020102020204" charset="0"/>
                <a:cs typeface="Arial" panose="020B0604020202020204" pitchFamily="34" charset="0"/>
              </a:endParaRPr>
            </a:p>
          </p:txBody>
        </p:sp>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430469" cy="430469"/>
            </a:xfrm>
            <a:prstGeom prst="rect">
              <a:avLst/>
            </a:prstGeom>
          </p:spPr>
        </p:pic>
        <p:sp>
          <p:nvSpPr>
            <p:cNvPr id="23" name="TextBox 23"/>
            <p:cNvSpPr txBox="1"/>
            <p:nvPr/>
          </p:nvSpPr>
          <p:spPr>
            <a:xfrm>
              <a:off x="608753" y="79587"/>
              <a:ext cx="2959100" cy="266700"/>
            </a:xfrm>
            <a:prstGeom prst="rect">
              <a:avLst/>
            </a:prstGeom>
          </p:spPr>
          <p:txBody>
            <a:bodyPr wrap="square" lIns="0" tIns="0" rIns="0" bIns="0" rtlCol="0" anchor="t">
              <a:spAutoFit/>
            </a:bodyPr>
            <a:lstStyle/>
            <a:p>
              <a:pPr>
                <a:lnSpc>
                  <a:spcPts val="1560"/>
                </a:lnSpc>
              </a:pPr>
              <a:r>
                <a:rPr lang="en-US" sz="1200">
                  <a:solidFill>
                    <a:srgbClr val="DCF8B6"/>
                  </a:solidFill>
                  <a:latin typeface="Arial" panose="020B0604020202020204" pitchFamily="34" charset="0"/>
                  <a:ea typeface="Arial Black" panose="020B0A04020102020204" charset="0"/>
                  <a:cs typeface="Arial" panose="020B0604020202020204" pitchFamily="34" charset="0"/>
                </a:rPr>
                <a:t>contact@companywebsite.com</a:t>
              </a:r>
              <a:endParaRPr lang="en-US" sz="1200">
                <a:solidFill>
                  <a:srgbClr val="DCF8B6"/>
                </a:solidFill>
                <a:latin typeface="Arial" panose="020B0604020202020204" pitchFamily="34" charset="0"/>
                <a:ea typeface="Arial Black" panose="020B0A04020102020204" charset="0"/>
                <a:cs typeface="Arial" panose="020B0604020202020204" pitchFamily="34" charset="0"/>
              </a:endParaRPr>
            </a:p>
          </p:txBody>
        </p:sp>
      </p:grpSp>
      <p:pic>
        <p:nvPicPr>
          <p:cNvPr id="24" name="Picture 23" descr="D:\Documents\Downloads\Startup Business Plan in Dark Green Lime Green Friendly Dynamic Style.pngStartup Business Plan in Dark Green Lime Green Friendly Dynamic Style"/>
          <p:cNvPicPr>
            <a:picLocks noChangeAspect="1"/>
          </p:cNvPicPr>
          <p:nvPr/>
        </p:nvPicPr>
        <p:blipFill>
          <a:blip r:embed="rId12"/>
          <a:srcRect/>
          <a:stretch>
            <a:fillRect/>
          </a:stretch>
        </p:blipFill>
        <p:spPr>
          <a:xfrm>
            <a:off x="5607050" y="6413500"/>
            <a:ext cx="1693545" cy="17386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3B39"/>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3433861" y="4301739"/>
          <a:ext cx="3370139" cy="4945212"/>
        </p:xfrm>
        <a:graphic>
          <a:graphicData uri="http://schemas.openxmlformats.org/drawingml/2006/table">
            <a:tbl>
              <a:tblPr/>
              <a:tblGrid>
                <a:gridCol w="2974286"/>
                <a:gridCol w="395853"/>
              </a:tblGrid>
              <a:tr h="494521">
                <a:tc>
                  <a:txBody>
                    <a:bodyPr rtlCol="0"/>
                    <a:lstStyle/>
                    <a:p>
                      <a:pPr algn="l">
                        <a:lnSpc>
                          <a:spcPts val="1960"/>
                        </a:lnSpc>
                        <a:defRPr/>
                      </a:pPr>
                      <a:r>
                        <a:rPr lang="en-US" sz="1400">
                          <a:solidFill>
                            <a:srgbClr val="FFFFFF"/>
                          </a:solidFill>
                          <a:latin typeface="Arial" panose="020B0604020202020204" pitchFamily="34" charset="0"/>
                          <a:ea typeface="Arial Black" panose="020B0A04020102020204" charset="0"/>
                          <a:cs typeface="Arial" panose="020B0604020202020204" pitchFamily="34" charset="0"/>
                          <a:hlinkClick r:id="rId1"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I.</a:t>
                      </a:r>
                      <a:r>
                        <a:rPr lang="en-US" sz="1400">
                          <a:solidFill>
                            <a:srgbClr val="FFFFFF"/>
                          </a:solidFill>
                          <a:latin typeface="Arial" panose="020B0604020202020204" pitchFamily="34" charset="0"/>
                          <a:ea typeface="Arial Black" panose="020B0A04020102020204" charset="0"/>
                          <a:cs typeface="Arial" panose="020B0604020202020204" pitchFamily="34" charset="0"/>
                        </a:rPr>
                        <a:t> Executive Summary</a:t>
                      </a:r>
                      <a:endParaRPr lang="en-US" sz="1100">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c>
                  <a:txBody>
                    <a:bodyPr rtlCol="0"/>
                    <a:lstStyle/>
                    <a:p>
                      <a:pPr algn="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3</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r>
              <a:tr h="494521">
                <a:tc>
                  <a:txBody>
                    <a:bodyPr rtlCol="0"/>
                    <a:lstStyle/>
                    <a:p>
                      <a:pPr algn="l">
                        <a:lnSpc>
                          <a:spcPts val="1960"/>
                        </a:lnSpc>
                        <a:defRPr/>
                      </a:pPr>
                      <a:r>
                        <a:rPr lang="en-US" sz="1400">
                          <a:solidFill>
                            <a:srgbClr val="FFFFFF"/>
                          </a:solidFill>
                          <a:latin typeface="Arial" panose="020B0604020202020204" pitchFamily="34" charset="0"/>
                          <a:ea typeface="Arial Black" panose="020B0A04020102020204" charset="0"/>
                          <a:cs typeface="Arial" panose="020B0604020202020204" pitchFamily="34" charset="0"/>
                          <a:hlinkClick r:id="rId2"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II.</a:t>
                      </a:r>
                      <a:r>
                        <a:rPr lang="en-US" sz="1400">
                          <a:solidFill>
                            <a:srgbClr val="FFFFFF"/>
                          </a:solidFill>
                          <a:latin typeface="Arial" panose="020B0604020202020204" pitchFamily="34" charset="0"/>
                          <a:ea typeface="Arial Black" panose="020B0A04020102020204" charset="0"/>
                          <a:cs typeface="Arial" panose="020B0604020202020204" pitchFamily="34" charset="0"/>
                        </a:rPr>
                        <a:t> The Organization</a:t>
                      </a:r>
                      <a:endParaRPr lang="en-US" sz="1100">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c>
                  <a:txBody>
                    <a:bodyPr rtlCol="0"/>
                    <a:lstStyle/>
                    <a:p>
                      <a:pPr algn="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4</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r>
              <a:tr h="494521">
                <a:tc>
                  <a:txBody>
                    <a:bodyPr rtlCol="0"/>
                    <a:lstStyle/>
                    <a:p>
                      <a:pPr algn="l">
                        <a:lnSpc>
                          <a:spcPts val="1960"/>
                        </a:lnSpc>
                        <a:defRPr/>
                      </a:pPr>
                      <a:r>
                        <a:rPr lang="en-US" sz="1400">
                          <a:solidFill>
                            <a:srgbClr val="FFFFFF"/>
                          </a:solidFill>
                          <a:latin typeface="Arial" panose="020B0604020202020204" pitchFamily="34" charset="0"/>
                          <a:ea typeface="Arial Black" panose="020B0A04020102020204" charset="0"/>
                          <a:cs typeface="Arial" panose="020B0604020202020204" pitchFamily="34" charset="0"/>
                          <a:hlinkClick r:id="rId3"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III.</a:t>
                      </a:r>
                      <a:r>
                        <a:rPr lang="en-US" sz="1400">
                          <a:solidFill>
                            <a:srgbClr val="FFFFFF"/>
                          </a:solidFill>
                          <a:latin typeface="Arial" panose="020B0604020202020204" pitchFamily="34" charset="0"/>
                          <a:ea typeface="Arial Black" panose="020B0A04020102020204" charset="0"/>
                          <a:cs typeface="Arial" panose="020B0604020202020204" pitchFamily="34" charset="0"/>
                        </a:rPr>
                        <a:t> Business Description</a:t>
                      </a:r>
                      <a:endParaRPr lang="en-US" sz="1100">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c>
                  <a:txBody>
                    <a:bodyPr rtlCol="0"/>
                    <a:lstStyle/>
                    <a:p>
                      <a:pPr algn="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6</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r>
              <a:tr h="494521">
                <a:tc>
                  <a:txBody>
                    <a:bodyPr rtlCol="0"/>
                    <a:lstStyle/>
                    <a:p>
                      <a:pPr algn="l">
                        <a:lnSpc>
                          <a:spcPts val="1960"/>
                        </a:lnSpc>
                        <a:defRPr/>
                      </a:pPr>
                      <a:r>
                        <a:rPr lang="en-US" sz="1400">
                          <a:solidFill>
                            <a:srgbClr val="FFFFFF"/>
                          </a:solidFill>
                          <a:latin typeface="Arial" panose="020B0604020202020204" pitchFamily="34" charset="0"/>
                          <a:ea typeface="Arial Black" panose="020B0A04020102020204" charset="0"/>
                          <a:cs typeface="Arial" panose="020B0604020202020204" pitchFamily="34" charset="0"/>
                          <a:hlinkClick r:id="rId4"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IV.</a:t>
                      </a:r>
                      <a:r>
                        <a:rPr lang="en-US" sz="1400">
                          <a:solidFill>
                            <a:srgbClr val="FFFFFF"/>
                          </a:solidFill>
                          <a:latin typeface="Arial" panose="020B0604020202020204" pitchFamily="34" charset="0"/>
                          <a:ea typeface="Arial Black" panose="020B0A04020102020204" charset="0"/>
                          <a:cs typeface="Arial" panose="020B0604020202020204" pitchFamily="34" charset="0"/>
                        </a:rPr>
                        <a:t> Services List</a:t>
                      </a:r>
                      <a:endParaRPr lang="en-US" sz="1100">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c>
                  <a:txBody>
                    <a:bodyPr rtlCol="0"/>
                    <a:lstStyle/>
                    <a:p>
                      <a:pPr algn="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7</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r>
              <a:tr h="494521">
                <a:tc>
                  <a:txBody>
                    <a:bodyPr rtlCol="0"/>
                    <a:lstStyle/>
                    <a:p>
                      <a:pPr algn="l">
                        <a:lnSpc>
                          <a:spcPts val="1960"/>
                        </a:lnSpc>
                        <a:defRPr/>
                      </a:pPr>
                      <a:r>
                        <a:rPr lang="en-US" sz="1400">
                          <a:solidFill>
                            <a:srgbClr val="FFFFFF"/>
                          </a:solidFill>
                          <a:latin typeface="Arial" panose="020B0604020202020204" pitchFamily="34" charset="0"/>
                          <a:ea typeface="Arial Black" panose="020B0A04020102020204" charset="0"/>
                          <a:cs typeface="Arial" panose="020B0604020202020204" pitchFamily="34" charset="0"/>
                          <a:hlinkClick r:id="rId5"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V.</a:t>
                      </a:r>
                      <a:r>
                        <a:rPr lang="en-US" sz="1400">
                          <a:solidFill>
                            <a:srgbClr val="FFFFFF"/>
                          </a:solidFill>
                          <a:latin typeface="Arial" panose="020B0604020202020204" pitchFamily="34" charset="0"/>
                          <a:ea typeface="Arial Black" panose="020B0A04020102020204" charset="0"/>
                          <a:cs typeface="Arial" panose="020B0604020202020204" pitchFamily="34" charset="0"/>
                        </a:rPr>
                        <a:t> Industry Background</a:t>
                      </a:r>
                      <a:endParaRPr lang="en-US" sz="1100">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c>
                  <a:txBody>
                    <a:bodyPr rtlCol="0"/>
                    <a:lstStyle/>
                    <a:p>
                      <a:pPr algn="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8</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r>
              <a:tr h="494521">
                <a:tc>
                  <a:txBody>
                    <a:bodyPr rtlCol="0"/>
                    <a:lstStyle/>
                    <a:p>
                      <a:pPr algn="l">
                        <a:lnSpc>
                          <a:spcPts val="1960"/>
                        </a:lnSpc>
                        <a:defRPr/>
                      </a:pPr>
                      <a:r>
                        <a:rPr lang="en-US" sz="1400">
                          <a:solidFill>
                            <a:srgbClr val="FFFFFF"/>
                          </a:solidFill>
                          <a:latin typeface="Arial" panose="020B0604020202020204" pitchFamily="34" charset="0"/>
                          <a:ea typeface="Arial Black" panose="020B0A04020102020204" charset="0"/>
                          <a:cs typeface="Arial" panose="020B0604020202020204" pitchFamily="34" charset="0"/>
                          <a:hlinkClick r:id="rId6"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VI.</a:t>
                      </a:r>
                      <a:r>
                        <a:rPr lang="en-US" sz="1400">
                          <a:solidFill>
                            <a:srgbClr val="FFFFFF"/>
                          </a:solidFill>
                          <a:latin typeface="Arial" panose="020B0604020202020204" pitchFamily="34" charset="0"/>
                          <a:ea typeface="Arial Black" panose="020B0A04020102020204" charset="0"/>
                          <a:cs typeface="Arial" panose="020B0604020202020204" pitchFamily="34" charset="0"/>
                        </a:rPr>
                        <a:t> Competitor Analysis</a:t>
                      </a:r>
                      <a:endParaRPr lang="en-US" sz="1100">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c>
                  <a:txBody>
                    <a:bodyPr rtlCol="0"/>
                    <a:lstStyle/>
                    <a:p>
                      <a:pPr algn="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9</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r>
              <a:tr h="494521">
                <a:tc>
                  <a:txBody>
                    <a:bodyPr rtlCol="0"/>
                    <a:lstStyle/>
                    <a:p>
                      <a:pPr algn="l">
                        <a:lnSpc>
                          <a:spcPts val="1960"/>
                        </a:lnSpc>
                        <a:defRPr/>
                      </a:pPr>
                      <a:r>
                        <a:rPr lang="en-US" sz="1400">
                          <a:solidFill>
                            <a:srgbClr val="FFFFFF"/>
                          </a:solidFill>
                          <a:latin typeface="Arial" panose="020B0604020202020204" pitchFamily="34" charset="0"/>
                          <a:ea typeface="Arial Black" panose="020B0A04020102020204" charset="0"/>
                          <a:cs typeface="Arial" panose="020B0604020202020204" pitchFamily="34" charset="0"/>
                          <a:hlinkClick r:id="rId7"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VII.</a:t>
                      </a:r>
                      <a:r>
                        <a:rPr lang="en-US" sz="1400">
                          <a:solidFill>
                            <a:srgbClr val="FFFFFF"/>
                          </a:solidFill>
                          <a:latin typeface="Arial" panose="020B0604020202020204" pitchFamily="34" charset="0"/>
                          <a:ea typeface="Arial Black" panose="020B0A04020102020204" charset="0"/>
                          <a:cs typeface="Arial" panose="020B0604020202020204" pitchFamily="34" charset="0"/>
                        </a:rPr>
                        <a:t> Market Analysis</a:t>
                      </a:r>
                      <a:endParaRPr lang="en-US" sz="1100">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c>
                  <a:txBody>
                    <a:bodyPr rtlCol="0"/>
                    <a:lstStyle/>
                    <a:p>
                      <a:pPr algn="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11</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r>
              <a:tr h="494521">
                <a:tc>
                  <a:txBody>
                    <a:bodyPr rtlCol="0"/>
                    <a:lstStyle/>
                    <a:p>
                      <a:pPr algn="l">
                        <a:lnSpc>
                          <a:spcPts val="1960"/>
                        </a:lnSpc>
                        <a:defRPr/>
                      </a:pPr>
                      <a:r>
                        <a:rPr lang="en-US" sz="1400">
                          <a:solidFill>
                            <a:srgbClr val="FFFFFF"/>
                          </a:solidFill>
                          <a:latin typeface="Arial" panose="020B0604020202020204" pitchFamily="34" charset="0"/>
                          <a:ea typeface="Arial Black" panose="020B0A04020102020204" charset="0"/>
                          <a:cs typeface="Arial" panose="020B0604020202020204" pitchFamily="34" charset="0"/>
                          <a:hlinkClick r:id="rId8"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VIII.</a:t>
                      </a:r>
                      <a:r>
                        <a:rPr lang="en-US" sz="1400">
                          <a:solidFill>
                            <a:srgbClr val="FFFFFF"/>
                          </a:solidFill>
                          <a:latin typeface="Arial" panose="020B0604020202020204" pitchFamily="34" charset="0"/>
                          <a:ea typeface="Arial Black" panose="020B0A04020102020204" charset="0"/>
                          <a:cs typeface="Arial" panose="020B0604020202020204" pitchFamily="34" charset="0"/>
                        </a:rPr>
                        <a:t> Marketing Plan</a:t>
                      </a:r>
                      <a:endParaRPr lang="en-US" sz="1100">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c>
                  <a:txBody>
                    <a:bodyPr rtlCol="0"/>
                    <a:lstStyle/>
                    <a:p>
                      <a:pPr algn="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12</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r>
              <a:tr h="494521">
                <a:tc>
                  <a:txBody>
                    <a:bodyPr rtlCol="0"/>
                    <a:lstStyle/>
                    <a:p>
                      <a:pPr algn="l">
                        <a:lnSpc>
                          <a:spcPts val="1960"/>
                        </a:lnSpc>
                        <a:defRPr/>
                      </a:pPr>
                      <a:r>
                        <a:rPr lang="en-US" sz="1400">
                          <a:solidFill>
                            <a:srgbClr val="FFFFFF"/>
                          </a:solidFill>
                          <a:latin typeface="Arial" panose="020B0604020202020204" pitchFamily="34" charset="0"/>
                          <a:ea typeface="Arial Black" panose="020B0A04020102020204" charset="0"/>
                          <a:cs typeface="Arial" panose="020B0604020202020204" pitchFamily="34" charset="0"/>
                          <a:hlinkClick r:id="rId9"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IX.</a:t>
                      </a:r>
                      <a:r>
                        <a:rPr lang="en-US" sz="1400">
                          <a:solidFill>
                            <a:srgbClr val="FFFFFF"/>
                          </a:solidFill>
                          <a:latin typeface="Arial" panose="020B0604020202020204" pitchFamily="34" charset="0"/>
                          <a:ea typeface="Arial Black" panose="020B0A04020102020204" charset="0"/>
                          <a:cs typeface="Arial" panose="020B0604020202020204" pitchFamily="34" charset="0"/>
                        </a:rPr>
                        <a:t> Operational Plan</a:t>
                      </a:r>
                      <a:endParaRPr lang="en-US" sz="1100">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c>
                  <a:txBody>
                    <a:bodyPr rtlCol="0"/>
                    <a:lstStyle/>
                    <a:p>
                      <a:pPr algn="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14</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9525" cap="flat" cmpd="sng" algn="ctr">
                      <a:solidFill>
                        <a:srgbClr val="B6E972"/>
                      </a:solidFill>
                      <a:prstDash val="solid"/>
                      <a:round/>
                      <a:headEnd type="none" w="med" len="med"/>
                      <a:tailEnd type="none" w="med" len="med"/>
                    </a:lnB>
                  </a:tcPr>
                </a:tc>
              </a:tr>
              <a:tr h="494521">
                <a:tc>
                  <a:txBody>
                    <a:bodyPr rtlCol="0"/>
                    <a:lstStyle/>
                    <a:p>
                      <a:pPr algn="l">
                        <a:lnSpc>
                          <a:spcPts val="1960"/>
                        </a:lnSpc>
                        <a:defRPr/>
                      </a:pPr>
                      <a:r>
                        <a:rPr lang="en-US" sz="1400">
                          <a:solidFill>
                            <a:srgbClr val="FFFFFF"/>
                          </a:solidFill>
                          <a:latin typeface="Arial" panose="020B0604020202020204" pitchFamily="34" charset="0"/>
                          <a:ea typeface="Arial Black" panose="020B0A04020102020204" charset="0"/>
                          <a:cs typeface="Arial" panose="020B0604020202020204" pitchFamily="34" charset="0"/>
                          <a:hlinkClick r:id="rId9" action="ppaction://hlinksldjump">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X.</a:t>
                      </a:r>
                      <a:r>
                        <a:rPr lang="en-US" sz="1400">
                          <a:solidFill>
                            <a:srgbClr val="FFFFFF"/>
                          </a:solidFill>
                          <a:latin typeface="Arial" panose="020B0604020202020204" pitchFamily="34" charset="0"/>
                          <a:ea typeface="Arial Black" panose="020B0A04020102020204" charset="0"/>
                          <a:cs typeface="Arial" panose="020B0604020202020204" pitchFamily="34" charset="0"/>
                        </a:rPr>
                        <a:t> SWOT Analysis</a:t>
                      </a:r>
                      <a:endParaRPr lang="en-US" sz="1100">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rtlCol="0"/>
                    <a:lstStyle/>
                    <a:p>
                      <a:pPr algn="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14</a:t>
                      </a:r>
                      <a:endParaRPr lang="en-US" sz="1100">
                        <a:ea typeface="Arial Black" panose="020B0A04020102020204" charset="0"/>
                        <a:cs typeface="Arial Black" panose="020B0A0402010202020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B6E972"/>
                      </a:solidFill>
                      <a:prstDash val="solid"/>
                      <a:round/>
                      <a:headEnd type="none" w="med" len="med"/>
                      <a:tailEnd type="none" w="med" len="med"/>
                    </a:lnT>
                    <a:lnB w="0" cap="flat" cmpd="sng" algn="ctr">
                      <a:solidFill>
                        <a:srgbClr val="000000"/>
                      </a:solidFill>
                      <a:prstDash val="solid"/>
                      <a:round/>
                      <a:headEnd type="none" w="med" len="med"/>
                      <a:tailEnd type="none" w="med" len="med"/>
                    </a:lnB>
                  </a:tcPr>
                </a:tc>
              </a:tr>
            </a:tbl>
          </a:graphicData>
        </a:graphic>
      </p:graphicFrame>
      <p:grpSp>
        <p:nvGrpSpPr>
          <p:cNvPr id="3" name="Group 3"/>
          <p:cNvGrpSpPr>
            <a:grpSpLocks noChangeAspect="1"/>
          </p:cNvGrpSpPr>
          <p:nvPr/>
        </p:nvGrpSpPr>
        <p:grpSpPr>
          <a:xfrm rot="0">
            <a:off x="264196" y="437826"/>
            <a:ext cx="2883911" cy="4453228"/>
            <a:chOff x="0" y="0"/>
            <a:chExt cx="4112260" cy="6350000"/>
          </a:xfrm>
        </p:grpSpPr>
        <p:sp>
          <p:nvSpPr>
            <p:cNvPr id="4" name="Freeform 4"/>
            <p:cNvSpPr/>
            <p:nvPr/>
          </p:nvSpPr>
          <p:spPr>
            <a:xfrm>
              <a:off x="0" y="0"/>
              <a:ext cx="4112260" cy="6350000"/>
            </a:xfrm>
            <a:custGeom>
              <a:avLst/>
              <a:gdLst/>
              <a:ahLst/>
              <a:cxnLst/>
              <a:rect l="l" t="t" r="r" b="b"/>
              <a:pathLst>
                <a:path w="4112260" h="6350000">
                  <a:moveTo>
                    <a:pt x="4112260" y="623570"/>
                  </a:moveTo>
                  <a:lnTo>
                    <a:pt x="4112260" y="2641600"/>
                  </a:lnTo>
                  <a:cubicBezTo>
                    <a:pt x="4112260" y="2821940"/>
                    <a:pt x="4033520" y="2993390"/>
                    <a:pt x="3897630" y="3112770"/>
                  </a:cubicBezTo>
                  <a:lnTo>
                    <a:pt x="3897630" y="3112770"/>
                  </a:ln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close/>
                </a:path>
              </a:pathLst>
            </a:custGeom>
            <a:blipFill>
              <a:blip r:embed="rId10"/>
              <a:stretch>
                <a:fillRect l="-34839" r="-85755"/>
              </a:stretch>
            </a:blipFill>
          </p:spPr>
        </p:sp>
      </p:grpSp>
      <p:sp>
        <p:nvSpPr>
          <p:cNvPr id="5" name="TextBox 5"/>
          <p:cNvSpPr txBox="1"/>
          <p:nvPr/>
        </p:nvSpPr>
        <p:spPr>
          <a:xfrm>
            <a:off x="3433861" y="2781155"/>
            <a:ext cx="3370139" cy="1148715"/>
          </a:xfrm>
          <a:prstGeom prst="rect">
            <a:avLst/>
          </a:prstGeom>
        </p:spPr>
        <p:txBody>
          <a:bodyPr lIns="0" tIns="0" rIns="0" bIns="0" rtlCol="0" anchor="t">
            <a:spAutoFit/>
          </a:bodyPr>
          <a:lstStyle/>
          <a:p>
            <a:pPr>
              <a:lnSpc>
                <a:spcPts val="4480"/>
              </a:lnSpc>
            </a:pPr>
            <a:r>
              <a:rPr lang="en-US" sz="3500">
                <a:solidFill>
                  <a:srgbClr val="FFFFFF"/>
                </a:solidFill>
                <a:latin typeface="Arial Black" panose="020B0A04020102020204" charset="0"/>
                <a:ea typeface="Arial Black" panose="020B0A04020102020204" charset="0"/>
                <a:cs typeface="Arial Black" panose="020B0A04020102020204" charset="0"/>
              </a:rPr>
              <a:t>Table of Contents</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pic>
        <p:nvPicPr>
          <p:cNvPr id="12" name="Picture 12">
            <a:hlinkClick r:id="rId11" action="ppaction://hlinkfile"/>
          </p:cNvPr>
          <p:cNvPicPr>
            <a:picLocks noChangeAspect="1"/>
          </p:cNvPicPr>
          <p:nvPr/>
        </p:nvPicPr>
        <p:blipFill>
          <a:blip r:embed="rId12"/>
          <a:srcRect/>
          <a:stretch>
            <a:fillRect/>
          </a:stretch>
        </p:blipFill>
        <p:spPr>
          <a:xfrm>
            <a:off x="5454621" y="9995213"/>
            <a:ext cx="1777747" cy="4108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56000" y="4891785"/>
          <a:ext cx="6048000" cy="4035834"/>
        </p:xfrm>
        <a:graphic>
          <a:graphicData uri="http://schemas.openxmlformats.org/drawingml/2006/table">
            <a:tbl>
              <a:tblPr/>
              <a:tblGrid>
                <a:gridCol w="1628775"/>
                <a:gridCol w="4419225"/>
              </a:tblGrid>
              <a:tr h="485775">
                <a:tc>
                  <a:txBody>
                    <a:bodyPr rtlCol="0"/>
                    <a:lstStyle/>
                    <a:p>
                      <a:pPr algn="l">
                        <a:lnSpc>
                          <a:spcPts val="1680"/>
                        </a:lnSpc>
                        <a:defRPr/>
                      </a:pPr>
                      <a:r>
                        <a:rPr lang="en-US" sz="1200">
                          <a:solidFill>
                            <a:srgbClr val="2E3030"/>
                          </a:solidFill>
                          <a:latin typeface="Arial" panose="020B0604020202020204" pitchFamily="34" charset="0"/>
                          <a:ea typeface="Arial Black" panose="020B0A04020102020204" charset="0"/>
                          <a:cs typeface="Arial" panose="020B0604020202020204" pitchFamily="34" charset="0"/>
                        </a:rPr>
                        <a:t>The Services</a:t>
                      </a:r>
                      <a:endParaRPr lang="en-US" sz="1200">
                        <a:solidFill>
                          <a:srgbClr val="2E3030"/>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63B39"/>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[Add Your Company name] provides services such as waste collection, waste transportation, waste disposal, recycling, and composting.</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63B39"/>
                      </a:solidFill>
                      <a:prstDash val="solid"/>
                      <a:round/>
                      <a:headEnd type="none" w="med" len="med"/>
                      <a:tailEnd type="none" w="med" len="med"/>
                    </a:lnB>
                  </a:tcPr>
                </a:tc>
              </a:tr>
              <a:tr h="565305">
                <a:tc>
                  <a:txBody>
                    <a:bodyPr rtlCol="0"/>
                    <a:lstStyle/>
                    <a:p>
                      <a:pPr algn="l">
                        <a:lnSpc>
                          <a:spcPts val="1680"/>
                        </a:lnSpc>
                        <a:defRPr/>
                      </a:pPr>
                      <a:r>
                        <a:rPr lang="en-US" sz="1200">
                          <a:solidFill>
                            <a:srgbClr val="2E3030"/>
                          </a:solidFill>
                          <a:latin typeface="Arial" panose="020B0604020202020204" pitchFamily="34" charset="0"/>
                          <a:ea typeface="Arial Black" panose="020B0A04020102020204" charset="0"/>
                          <a:cs typeface="Arial" panose="020B0604020202020204" pitchFamily="34" charset="0"/>
                        </a:rPr>
                        <a:t>The Leadership</a:t>
                      </a:r>
                      <a:endParaRPr lang="en-US" sz="1200">
                        <a:solidFill>
                          <a:srgbClr val="2E3030"/>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63B39"/>
                      </a:solidFill>
                      <a:prstDash val="solid"/>
                      <a:round/>
                      <a:headEnd type="none" w="med" len="med"/>
                      <a:tailEnd type="none" w="med" len="med"/>
                    </a:lnT>
                    <a:lnB w="9525" cap="flat" cmpd="sng" algn="ctr">
                      <a:solidFill>
                        <a:srgbClr val="063B39"/>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Leslie Boatwright founded the company after years in the tech industry. She serves as Founder and CEO.</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63B39"/>
                      </a:solidFill>
                      <a:prstDash val="solid"/>
                      <a:round/>
                      <a:headEnd type="none" w="med" len="med"/>
                      <a:tailEnd type="none" w="med" len="med"/>
                    </a:lnT>
                    <a:lnB w="9525" cap="flat" cmpd="sng" algn="ctr">
                      <a:solidFill>
                        <a:srgbClr val="063B39"/>
                      </a:solidFill>
                      <a:prstDash val="solid"/>
                      <a:round/>
                      <a:headEnd type="none" w="med" len="med"/>
                      <a:tailEnd type="none" w="med" len="med"/>
                    </a:lnB>
                  </a:tcPr>
                </a:tc>
              </a:tr>
              <a:tr h="666750">
                <a:tc>
                  <a:txBody>
                    <a:bodyPr rtlCol="0"/>
                    <a:lstStyle/>
                    <a:p>
                      <a:pPr algn="l">
                        <a:lnSpc>
                          <a:spcPts val="1680"/>
                        </a:lnSpc>
                        <a:defRPr/>
                      </a:pPr>
                      <a:r>
                        <a:rPr lang="en-US" sz="1200">
                          <a:solidFill>
                            <a:srgbClr val="2E3030"/>
                          </a:solidFill>
                          <a:latin typeface="Arial" panose="020B0604020202020204" pitchFamily="34" charset="0"/>
                          <a:ea typeface="Arial Black" panose="020B0A04020102020204" charset="0"/>
                          <a:cs typeface="Arial" panose="020B0604020202020204" pitchFamily="34" charset="0"/>
                        </a:rPr>
                        <a:t>The Overall Industry</a:t>
                      </a:r>
                      <a:endParaRPr lang="en-US" sz="1200">
                        <a:solidFill>
                          <a:srgbClr val="2E3030"/>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63B39"/>
                      </a:solidFill>
                      <a:prstDash val="solid"/>
                      <a:round/>
                      <a:headEnd type="none" w="med" len="med"/>
                      <a:tailEnd type="none" w="med" len="med"/>
                    </a:lnT>
                    <a:lnB w="9525" cap="flat" cmpd="sng" algn="ctr">
                      <a:solidFill>
                        <a:srgbClr val="063B39"/>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Five major players dominate the waste management industry in [Region]. However, [Add Your Company name] aims to offer consumers a greener alternative.</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63B39"/>
                      </a:solidFill>
                      <a:prstDash val="solid"/>
                      <a:round/>
                      <a:headEnd type="none" w="med" len="med"/>
                      <a:tailEnd type="none" w="med" len="med"/>
                    </a:lnT>
                    <a:lnB w="9525" cap="flat" cmpd="sng" algn="ctr">
                      <a:solidFill>
                        <a:srgbClr val="063B39"/>
                      </a:solidFill>
                      <a:prstDash val="solid"/>
                      <a:round/>
                      <a:headEnd type="none" w="med" len="med"/>
                      <a:tailEnd type="none" w="med" len="med"/>
                    </a:lnB>
                  </a:tcPr>
                </a:tc>
              </a:tr>
              <a:tr h="666750">
                <a:tc>
                  <a:txBody>
                    <a:bodyPr rtlCol="0"/>
                    <a:lstStyle/>
                    <a:p>
                      <a:pPr algn="l">
                        <a:lnSpc>
                          <a:spcPts val="1680"/>
                        </a:lnSpc>
                        <a:defRPr/>
                      </a:pPr>
                      <a:r>
                        <a:rPr lang="en-US" sz="1200">
                          <a:solidFill>
                            <a:srgbClr val="2E3030"/>
                          </a:solidFill>
                          <a:latin typeface="Arial" panose="020B0604020202020204" pitchFamily="34" charset="0"/>
                          <a:ea typeface="Arial Black" panose="020B0A04020102020204" charset="0"/>
                          <a:cs typeface="Arial" panose="020B0604020202020204" pitchFamily="34" charset="0"/>
                        </a:rPr>
                        <a:t>The Competitors</a:t>
                      </a:r>
                      <a:endParaRPr lang="en-US" sz="1200">
                        <a:solidFill>
                          <a:srgbClr val="2E3030"/>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63B39"/>
                      </a:solidFill>
                      <a:prstDash val="solid"/>
                      <a:round/>
                      <a:headEnd type="none" w="med" len="med"/>
                      <a:tailEnd type="none" w="med" len="med"/>
                    </a:lnT>
                    <a:lnB w="9525" cap="flat" cmpd="sng" algn="ctr">
                      <a:solidFill>
                        <a:srgbClr val="063B39"/>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Major competitors include Competitor 1, Competitor 2, Competitor 3,  and Competitor 4. [Add Your Company name] will differentiate its products from theirs by using recycled and renewable materials.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63B39"/>
                      </a:solidFill>
                      <a:prstDash val="solid"/>
                      <a:round/>
                      <a:headEnd type="none" w="med" len="med"/>
                      <a:tailEnd type="none" w="med" len="med"/>
                    </a:lnT>
                    <a:lnB w="9525" cap="flat" cmpd="sng" algn="ctr">
                      <a:solidFill>
                        <a:srgbClr val="063B39"/>
                      </a:solidFill>
                      <a:prstDash val="solid"/>
                      <a:round/>
                      <a:headEnd type="none" w="med" len="med"/>
                      <a:tailEnd type="none" w="med" len="med"/>
                    </a:lnB>
                  </a:tcPr>
                </a:tc>
              </a:tr>
              <a:tr h="1009650">
                <a:tc>
                  <a:txBody>
                    <a:bodyPr rtlCol="0"/>
                    <a:lstStyle/>
                    <a:p>
                      <a:pPr algn="l">
                        <a:lnSpc>
                          <a:spcPts val="1680"/>
                        </a:lnSpc>
                        <a:defRPr/>
                      </a:pPr>
                      <a:r>
                        <a:rPr lang="en-US" sz="1200">
                          <a:solidFill>
                            <a:srgbClr val="2E3030"/>
                          </a:solidFill>
                          <a:latin typeface="Arial" panose="020B0604020202020204" pitchFamily="34" charset="0"/>
                          <a:ea typeface="Arial Black" panose="020B0A04020102020204" charset="0"/>
                          <a:cs typeface="Arial" panose="020B0604020202020204" pitchFamily="34" charset="0"/>
                        </a:rPr>
                        <a:t>The Projected Finances</a:t>
                      </a:r>
                      <a:endParaRPr lang="en-US" sz="1200">
                        <a:solidFill>
                          <a:srgbClr val="2E3030"/>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63B39"/>
                      </a:solidFill>
                      <a:prstDash val="solid"/>
                      <a:round/>
                      <a:headEnd type="none" w="med" len="med"/>
                      <a:tailEnd type="none" w="med" len="med"/>
                    </a:lnT>
                    <a:lnB w="9525" cap="flat" cmpd="sng" algn="ctr">
                      <a:solidFill>
                        <a:srgbClr val="063B39"/>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Revenue: $600,000</a:t>
                      </a:r>
                      <a:endParaRPr lang="en-US" sz="1100">
                        <a:latin typeface="Arial" panose="020B0604020202020204" pitchFamily="34" charset="0"/>
                        <a:ea typeface="Arial Black" panose="020B0A04020102020204" charset="0"/>
                        <a:cs typeface="Arial" panose="020B0604020202020204" pitchFamily="34" charset="0"/>
                      </a:endParaRPr>
                    </a:p>
                    <a:p>
                      <a:pP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Cost of services: $250,000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Gross profit: $350,000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Operating and marketing expenses: $250,000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Net income: $100,000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63B39"/>
                      </a:solidFill>
                      <a:prstDash val="solid"/>
                      <a:round/>
                      <a:headEnd type="none" w="med" len="med"/>
                      <a:tailEnd type="none" w="med" len="med"/>
                    </a:lnT>
                    <a:lnB w="9525" cap="flat" cmpd="sng" algn="ctr">
                      <a:solidFill>
                        <a:srgbClr val="063B39"/>
                      </a:solidFill>
                      <a:prstDash val="solid"/>
                      <a:round/>
                      <a:headEnd type="none" w="med" len="med"/>
                      <a:tailEnd type="none" w="med" len="med"/>
                    </a:lnB>
                  </a:tcPr>
                </a:tc>
              </a:tr>
              <a:tr h="641604">
                <a:tc>
                  <a:txBody>
                    <a:bodyPr rtlCol="0"/>
                    <a:lstStyle/>
                    <a:p>
                      <a:pPr algn="l">
                        <a:lnSpc>
                          <a:spcPts val="1680"/>
                        </a:lnSpc>
                        <a:defRPr/>
                      </a:pPr>
                      <a:r>
                        <a:rPr lang="en-US" sz="1200">
                          <a:solidFill>
                            <a:srgbClr val="2E3030"/>
                          </a:solidFill>
                          <a:latin typeface="Arial" panose="020B0604020202020204" pitchFamily="34" charset="0"/>
                          <a:ea typeface="Arial Black" panose="020B0A04020102020204" charset="0"/>
                          <a:cs typeface="Arial" panose="020B0604020202020204" pitchFamily="34" charset="0"/>
                        </a:rPr>
                        <a:t>Future Plans</a:t>
                      </a:r>
                      <a:endParaRPr lang="en-US" sz="1200">
                        <a:solidFill>
                          <a:srgbClr val="2E3030"/>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63B39"/>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rtlCol="0"/>
                    <a:lstStyle/>
                    <a:p>
                      <a:pPr algn="l">
                        <a:lnSpc>
                          <a:spcPts val="1400"/>
                        </a:lnSpc>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By 2026, the company plans to implement its collection and recycling program in three cities. </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47625" marR="47625" marT="47625" marB="47625" anchor="t">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63B39"/>
                      </a:solidFill>
                      <a:prstDash val="solid"/>
                      <a:round/>
                      <a:headEnd type="none" w="med" len="med"/>
                      <a:tailEnd type="none" w="med" len="med"/>
                    </a:lnT>
                    <a:lnB w="0" cap="flat" cmpd="sng" algn="ctr">
                      <a:solidFill>
                        <a:srgbClr val="000000"/>
                      </a:solidFill>
                      <a:prstDash val="solid"/>
                      <a:round/>
                      <a:headEnd type="none" w="med" len="med"/>
                      <a:tailEnd type="none" w="med" len="med"/>
                    </a:lnB>
                  </a:tcPr>
                </a:tc>
              </a:tr>
            </a:tbl>
          </a:graphicData>
        </a:graphic>
      </p:graphicFrame>
      <p:grpSp>
        <p:nvGrpSpPr>
          <p:cNvPr id="3" name="Group 3"/>
          <p:cNvGrpSpPr/>
          <p:nvPr/>
        </p:nvGrpSpPr>
        <p:grpSpPr>
          <a:xfrm rot="5400000">
            <a:off x="1639570" y="-1332230"/>
            <a:ext cx="2268220" cy="5563235"/>
            <a:chOff x="0" y="0"/>
            <a:chExt cx="660400" cy="1803858"/>
          </a:xfrm>
        </p:grpSpPr>
        <p:sp>
          <p:nvSpPr>
            <p:cNvPr id="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5" name="TextBox 5"/>
            <p:cNvSpPr txBox="1"/>
            <p:nvPr/>
          </p:nvSpPr>
          <p:spPr>
            <a:xfrm>
              <a:off x="0" y="107950"/>
              <a:ext cx="660400" cy="704850"/>
            </a:xfrm>
            <a:prstGeom prst="rect">
              <a:avLst/>
            </a:prstGeom>
          </p:spPr>
          <p:txBody>
            <a:bodyPr lIns="50800" tIns="50800" rIns="50800" bIns="50800" rtlCol="0" anchor="ctr"/>
            <a:lstStyle/>
            <a:p>
              <a:pPr algn="ctr">
                <a:lnSpc>
                  <a:spcPts val="2080"/>
                </a:lnSpc>
              </a:pPr>
              <a:endParaRPr>
                <a:ea typeface="Arial Black" panose="020B0A04020102020204" charset="0"/>
                <a:cs typeface="Arial Black" panose="020B0A04020102020204" charset="0"/>
              </a:endParaRPr>
            </a:p>
          </p:txBody>
        </p:sp>
      </p:grpSp>
      <p:grpSp>
        <p:nvGrpSpPr>
          <p:cNvPr id="6" name="Group 6"/>
          <p:cNvGrpSpPr/>
          <p:nvPr/>
        </p:nvGrpSpPr>
        <p:grpSpPr>
          <a:xfrm rot="0">
            <a:off x="756000" y="657127"/>
            <a:ext cx="3567128" cy="1577853"/>
            <a:chOff x="0" y="-28575"/>
            <a:chExt cx="4756170" cy="2103805"/>
          </a:xfrm>
        </p:grpSpPr>
        <p:sp>
          <p:nvSpPr>
            <p:cNvPr id="7" name="TextBox 7"/>
            <p:cNvSpPr txBox="1"/>
            <p:nvPr/>
          </p:nvSpPr>
          <p:spPr>
            <a:xfrm>
              <a:off x="0" y="-28575"/>
              <a:ext cx="4579762" cy="1479762"/>
            </a:xfrm>
            <a:prstGeom prst="rect">
              <a:avLst/>
            </a:prstGeom>
          </p:spPr>
          <p:txBody>
            <a:bodyPr lIns="0" tIns="0" rIns="0" bIns="0" rtlCol="0" anchor="t">
              <a:spAutoFit/>
            </a:bodyPr>
            <a:lstStyle/>
            <a:p>
              <a:pPr>
                <a:lnSpc>
                  <a:spcPts val="4480"/>
                </a:lnSpc>
              </a:pPr>
              <a:r>
                <a:rPr lang="en-US" sz="3500">
                  <a:solidFill>
                    <a:srgbClr val="FFFFFF"/>
                  </a:solidFill>
                  <a:latin typeface="Arial Black" panose="020B0A04020102020204" charset="0"/>
                  <a:ea typeface="Arial Black" panose="020B0A04020102020204" charset="0"/>
                  <a:cs typeface="Arial Black" panose="020B0A04020102020204" charset="0"/>
                </a:rPr>
                <a:t>Executive </a:t>
              </a:r>
              <a:endParaRPr lang="en-US" sz="3500">
                <a:solidFill>
                  <a:srgbClr val="FFFFFF"/>
                </a:solidFill>
                <a:latin typeface="Arial Black" panose="020B0A04020102020204" charset="0"/>
                <a:ea typeface="Arial Black" panose="020B0A04020102020204" charset="0"/>
                <a:cs typeface="Arial Black" panose="020B0A04020102020204" charset="0"/>
              </a:endParaRPr>
            </a:p>
            <a:p>
              <a:pPr marL="0" lvl="0" indent="0">
                <a:lnSpc>
                  <a:spcPts val="4480"/>
                </a:lnSpc>
              </a:pPr>
              <a:r>
                <a:rPr lang="en-US" sz="3500">
                  <a:solidFill>
                    <a:srgbClr val="FFFFFF"/>
                  </a:solidFill>
                  <a:latin typeface="Arial Black" panose="020B0A04020102020204" charset="0"/>
                  <a:ea typeface="Arial Black" panose="020B0A04020102020204" charset="0"/>
                  <a:cs typeface="Arial Black" panose="020B0A04020102020204" charset="0"/>
                </a:rPr>
                <a:t>Summary</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8" name="TextBox 8"/>
            <p:cNvSpPr txBox="1"/>
            <p:nvPr/>
          </p:nvSpPr>
          <p:spPr>
            <a:xfrm>
              <a:off x="0" y="1719630"/>
              <a:ext cx="4756170" cy="355600"/>
            </a:xfrm>
            <a:prstGeom prst="rect">
              <a:avLst/>
            </a:prstGeom>
          </p:spPr>
          <p:txBody>
            <a:bodyPr lIns="0" tIns="0" rIns="0" bIns="0" rtlCol="0" anchor="t">
              <a:spAutoFit/>
            </a:bodyPr>
            <a:lstStyle/>
            <a:p>
              <a:pPr>
                <a:lnSpc>
                  <a:spcPts val="2080"/>
                </a:lnSpc>
              </a:pPr>
              <a:r>
                <a:rPr lang="en-US" sz="1600">
                  <a:solidFill>
                    <a:srgbClr val="FFFFFF"/>
                  </a:solidFill>
                  <a:latin typeface="Arial" panose="020B0604020202020204" pitchFamily="34" charset="0"/>
                  <a:ea typeface="Arial Black" panose="020B0A04020102020204" charset="0"/>
                  <a:cs typeface="Arial" panose="020B0604020202020204" pitchFamily="34" charset="0"/>
                </a:rPr>
                <a:t>Give a brief </a:t>
              </a:r>
              <a:r>
                <a:rPr lang="en-US" sz="1600">
                  <a:solidFill>
                    <a:srgbClr val="FFFFFF"/>
                  </a:solidFill>
                  <a:latin typeface="Arial" panose="020B0604020202020204" pitchFamily="34" charset="0"/>
                  <a:ea typeface="Arial Black" panose="020B0A04020102020204" charset="0"/>
                  <a:cs typeface="Arial" panose="020B0604020202020204" pitchFamily="34" charset="0"/>
                </a:rPr>
                <a:t>explanation for the page</a:t>
              </a:r>
              <a:endParaRPr lang="en-US" sz="1600">
                <a:solidFill>
                  <a:srgbClr val="FFFFFF"/>
                </a:solidFill>
                <a:latin typeface="Arial" panose="020B0604020202020204" pitchFamily="34" charset="0"/>
                <a:ea typeface="Arial Black" panose="020B0A04020102020204" charset="0"/>
                <a:cs typeface="Arial" panose="020B0604020202020204" pitchFamily="34" charset="0"/>
              </a:endParaRPr>
            </a:p>
          </p:txBody>
        </p:sp>
      </p:grpSp>
      <p:grpSp>
        <p:nvGrpSpPr>
          <p:cNvPr id="9" name="Group 9"/>
          <p:cNvGrpSpPr/>
          <p:nvPr/>
        </p:nvGrpSpPr>
        <p:grpSpPr>
          <a:xfrm rot="0">
            <a:off x="756000" y="3364603"/>
            <a:ext cx="6299300" cy="941265"/>
            <a:chOff x="0" y="-19050"/>
            <a:chExt cx="8399066" cy="1255020"/>
          </a:xfrm>
        </p:grpSpPr>
        <p:sp>
          <p:nvSpPr>
            <p:cNvPr id="10" name="TextBox 10"/>
            <p:cNvSpPr txBox="1"/>
            <p:nvPr/>
          </p:nvSpPr>
          <p:spPr>
            <a:xfrm>
              <a:off x="0" y="-19050"/>
              <a:ext cx="8399066"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Mission and Vision</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11" name="TextBox 11"/>
            <p:cNvSpPr txBox="1"/>
            <p:nvPr/>
          </p:nvSpPr>
          <p:spPr>
            <a:xfrm>
              <a:off x="0" y="435870"/>
              <a:ext cx="8399066" cy="8001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At [Add Your Company name], our mission is to provide efficient and sustainable</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waste management solutions that promote a cleaner and healthier environment.</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Our values include integrity, accountability, sustainability, and customer satisfaction.</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pic>
        <p:nvPicPr>
          <p:cNvPr id="12" name="Picture 12">
            <a:hlinkClick r:id="rId1" action="ppaction://hlinkfile"/>
          </p:cNvPr>
          <p:cNvPicPr>
            <a:picLocks noChangeAspect="1"/>
          </p:cNvPicPr>
          <p:nvPr/>
        </p:nvPicPr>
        <p:blipFill>
          <a:blip r:embed="rId2"/>
          <a:srcRect/>
          <a:stretch>
            <a:fillRect/>
          </a:stretch>
        </p:blipFill>
        <p:spPr>
          <a:xfrm>
            <a:off x="5513629" y="10087086"/>
            <a:ext cx="1781567" cy="4117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0">
            <a:off x="756000" y="3382130"/>
            <a:ext cx="6219955" cy="1453186"/>
            <a:chOff x="0" y="0"/>
            <a:chExt cx="8293274" cy="1937581"/>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135931" cy="1135931"/>
            </a:xfrm>
            <a:prstGeom prst="rect">
              <a:avLst/>
            </a:prstGeom>
          </p:spPr>
        </p:pic>
        <p:sp>
          <p:nvSpPr>
            <p:cNvPr id="4" name="TextBox 4"/>
            <p:cNvSpPr txBox="1"/>
            <p:nvPr/>
          </p:nvSpPr>
          <p:spPr>
            <a:xfrm>
              <a:off x="1411976" y="228616"/>
              <a:ext cx="2434174"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Add Name Here</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5" name="TextBox 5"/>
            <p:cNvSpPr txBox="1"/>
            <p:nvPr/>
          </p:nvSpPr>
          <p:spPr>
            <a:xfrm>
              <a:off x="1411976" y="635535"/>
              <a:ext cx="2434174" cy="2667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Add Designation</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6" name="TextBox 6"/>
            <p:cNvSpPr txBox="1"/>
            <p:nvPr/>
          </p:nvSpPr>
          <p:spPr>
            <a:xfrm>
              <a:off x="0" y="1404181"/>
              <a:ext cx="8293274" cy="5334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She is responsible for the overall strategic direction and vision of the our business, ensuring that it stays competitive and profitable while upholding its values and mission.</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grpSp>
        <p:nvGrpSpPr>
          <p:cNvPr id="7" name="Group 7"/>
          <p:cNvGrpSpPr/>
          <p:nvPr/>
        </p:nvGrpSpPr>
        <p:grpSpPr>
          <a:xfrm rot="0">
            <a:off x="756000" y="5436364"/>
            <a:ext cx="6219955" cy="1453185"/>
            <a:chOff x="0" y="0"/>
            <a:chExt cx="8293274" cy="1937581"/>
          </a:xfrm>
        </p:grpSpPr>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135931" cy="1135931"/>
            </a:xfrm>
            <a:prstGeom prst="rect">
              <a:avLst/>
            </a:prstGeom>
          </p:spPr>
        </p:pic>
        <p:sp>
          <p:nvSpPr>
            <p:cNvPr id="9" name="TextBox 9"/>
            <p:cNvSpPr txBox="1"/>
            <p:nvPr/>
          </p:nvSpPr>
          <p:spPr>
            <a:xfrm>
              <a:off x="1411976" y="228616"/>
              <a:ext cx="2434174"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Add Name Here</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10" name="TextBox 10"/>
            <p:cNvSpPr txBox="1"/>
            <p:nvPr/>
          </p:nvSpPr>
          <p:spPr>
            <a:xfrm>
              <a:off x="1411976" y="635535"/>
              <a:ext cx="2434174" cy="2667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Add Designation</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11" name="TextBox 11"/>
            <p:cNvSpPr txBox="1"/>
            <p:nvPr/>
          </p:nvSpPr>
          <p:spPr>
            <a:xfrm>
              <a:off x="0" y="1404181"/>
              <a:ext cx="8293274" cy="5334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He oversees the financial operations of our business, managing budgets, forecasting financial performance, and ensuring compliance with regulatory requirements.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grpSp>
        <p:nvGrpSpPr>
          <p:cNvPr id="12" name="Group 12"/>
          <p:cNvGrpSpPr/>
          <p:nvPr/>
        </p:nvGrpSpPr>
        <p:grpSpPr>
          <a:xfrm rot="0">
            <a:off x="756000" y="7300098"/>
            <a:ext cx="6219955" cy="1453186"/>
            <a:chOff x="0" y="0"/>
            <a:chExt cx="8293274" cy="1937581"/>
          </a:xfrm>
        </p:grpSpPr>
        <p:pic>
          <p:nvPicPr>
            <p:cNvPr id="13" name="Picture 1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135931" cy="1135931"/>
            </a:xfrm>
            <a:prstGeom prst="rect">
              <a:avLst/>
            </a:prstGeom>
          </p:spPr>
        </p:pic>
        <p:sp>
          <p:nvSpPr>
            <p:cNvPr id="14" name="TextBox 14"/>
            <p:cNvSpPr txBox="1"/>
            <p:nvPr/>
          </p:nvSpPr>
          <p:spPr>
            <a:xfrm>
              <a:off x="1411976" y="228616"/>
              <a:ext cx="2434174"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Add Name Here</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15" name="TextBox 15"/>
            <p:cNvSpPr txBox="1"/>
            <p:nvPr/>
          </p:nvSpPr>
          <p:spPr>
            <a:xfrm>
              <a:off x="1411976" y="635535"/>
              <a:ext cx="2434174" cy="2667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Add Designation</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16" name="TextBox 16"/>
            <p:cNvSpPr txBox="1"/>
            <p:nvPr/>
          </p:nvSpPr>
          <p:spPr>
            <a:xfrm>
              <a:off x="0" y="1404181"/>
              <a:ext cx="8293274" cy="5334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She oversees the day-to-day operations of the our business, ensuring that services are delivered efficiently and effectively while maintaining high standards of quality and safety.</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grpSp>
        <p:nvGrpSpPr>
          <p:cNvPr id="24" name="Group 3"/>
          <p:cNvGrpSpPr/>
          <p:nvPr/>
        </p:nvGrpSpPr>
        <p:grpSpPr>
          <a:xfrm rot="5400000">
            <a:off x="1639570" y="-1332230"/>
            <a:ext cx="2268220" cy="5563235"/>
            <a:chOff x="0" y="0"/>
            <a:chExt cx="660400" cy="1803858"/>
          </a:xfrm>
        </p:grpSpPr>
        <p:sp>
          <p:nvSpPr>
            <p:cNvPr id="25"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26"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20" name="Group 20"/>
          <p:cNvGrpSpPr/>
          <p:nvPr/>
        </p:nvGrpSpPr>
        <p:grpSpPr>
          <a:xfrm rot="0">
            <a:off x="756000" y="657725"/>
            <a:ext cx="3595703" cy="1576659"/>
            <a:chOff x="0" y="-28575"/>
            <a:chExt cx="4794271" cy="2102212"/>
          </a:xfrm>
        </p:grpSpPr>
        <p:sp>
          <p:nvSpPr>
            <p:cNvPr id="21" name="TextBox 21"/>
            <p:cNvSpPr txBox="1"/>
            <p:nvPr/>
          </p:nvSpPr>
          <p:spPr>
            <a:xfrm>
              <a:off x="0" y="-28575"/>
              <a:ext cx="4579762" cy="1479762"/>
            </a:xfrm>
            <a:prstGeom prst="rect">
              <a:avLst/>
            </a:prstGeom>
          </p:spPr>
          <p:txBody>
            <a:bodyPr lIns="0" tIns="0" rIns="0" bIns="0" rtlCol="0" anchor="t">
              <a:spAutoFit/>
            </a:bodyPr>
            <a:lstStyle/>
            <a:p>
              <a:pPr marL="0" lvl="0" indent="0">
                <a:lnSpc>
                  <a:spcPts val="4480"/>
                </a:lnSpc>
              </a:pPr>
              <a:r>
                <a:rPr lang="en-US" sz="3500">
                  <a:solidFill>
                    <a:srgbClr val="FFFFFF"/>
                  </a:solidFill>
                  <a:latin typeface="Arial Black" panose="020B0A04020102020204" charset="0"/>
                  <a:ea typeface="Arial Black" panose="020B0A04020102020204" charset="0"/>
                  <a:cs typeface="Arial Black" panose="020B0A04020102020204" charset="0"/>
                </a:rPr>
                <a:t>The Organization</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22" name="TextBox 22"/>
            <p:cNvSpPr txBox="1"/>
            <p:nvPr/>
          </p:nvSpPr>
          <p:spPr>
            <a:xfrm>
              <a:off x="0" y="1718037"/>
              <a:ext cx="4794271" cy="355600"/>
            </a:xfrm>
            <a:prstGeom prst="rect">
              <a:avLst/>
            </a:prstGeom>
          </p:spPr>
          <p:txBody>
            <a:bodyPr lIns="0" tIns="0" rIns="0" bIns="0" rtlCol="0" anchor="t">
              <a:spAutoFit/>
            </a:bodyPr>
            <a:lstStyle/>
            <a:p>
              <a:pPr>
                <a:lnSpc>
                  <a:spcPts val="2080"/>
                </a:lnSpc>
              </a:pPr>
              <a:r>
                <a:rPr lang="en-US" sz="1600">
                  <a:solidFill>
                    <a:srgbClr val="FFFFFF"/>
                  </a:solidFill>
                  <a:latin typeface="Arial" panose="020B0604020202020204" pitchFamily="34" charset="0"/>
                  <a:ea typeface="Arial Black" panose="020B0A04020102020204" charset="0"/>
                  <a:cs typeface="Arial" panose="020B0604020202020204" pitchFamily="34" charset="0"/>
                </a:rPr>
                <a:t>Give a brief explanation for the page</a:t>
              </a:r>
              <a:endParaRPr lang="en-US" sz="1600">
                <a:solidFill>
                  <a:srgbClr val="FFFFFF"/>
                </a:solidFill>
                <a:latin typeface="Arial" panose="020B0604020202020204" pitchFamily="34" charset="0"/>
                <a:ea typeface="Arial Black" panose="020B0A04020102020204" charset="0"/>
                <a:cs typeface="Arial" panose="020B0604020202020204" pitchFamily="34" charset="0"/>
              </a:endParaRPr>
            </a:p>
          </p:txBody>
        </p:sp>
      </p:grpSp>
      <p:pic>
        <p:nvPicPr>
          <p:cNvPr id="23" name="Picture 23">
            <a:hlinkClick r:id="rId3" action="ppaction://hlinkfile"/>
          </p:cNvPr>
          <p:cNvPicPr>
            <a:picLocks noChangeAspect="1"/>
          </p:cNvPicPr>
          <p:nvPr/>
        </p:nvPicPr>
        <p:blipFill>
          <a:blip r:embed="rId4"/>
          <a:srcRect/>
          <a:stretch>
            <a:fillRect/>
          </a:stretch>
        </p:blipFill>
        <p:spPr>
          <a:xfrm>
            <a:off x="5513629" y="10087086"/>
            <a:ext cx="1781567" cy="4117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6" name="AutoShape 10"/>
          <p:cNvSpPr/>
          <p:nvPr/>
        </p:nvSpPr>
        <p:spPr>
          <a:xfrm flipH="1">
            <a:off x="1579321" y="5680144"/>
            <a:ext cx="9452" cy="371210"/>
          </a:xfrm>
          <a:prstGeom prst="line">
            <a:avLst/>
          </a:prstGeom>
          <a:ln w="12700" cap="flat">
            <a:solidFill>
              <a:srgbClr val="000000"/>
            </a:solidFill>
            <a:prstDash val="solid"/>
            <a:headEnd type="none" w="sm" len="sm"/>
            <a:tailEnd type="none" w="sm" len="sm"/>
          </a:ln>
        </p:spPr>
      </p:sp>
      <p:grpSp>
        <p:nvGrpSpPr>
          <p:cNvPr id="5" name="Group 5"/>
          <p:cNvGrpSpPr/>
          <p:nvPr/>
        </p:nvGrpSpPr>
        <p:grpSpPr>
          <a:xfrm rot="0">
            <a:off x="500792" y="4554712"/>
            <a:ext cx="6558416" cy="4147841"/>
            <a:chOff x="0" y="0"/>
            <a:chExt cx="8744555" cy="5530454"/>
          </a:xfrm>
        </p:grpSpPr>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1982919"/>
              <a:ext cx="2876539" cy="904802"/>
            </a:xfrm>
            <a:prstGeom prst="rect">
              <a:avLst/>
            </a:prstGeom>
          </p:spPr>
        </p:pic>
        <p:sp>
          <p:nvSpPr>
            <p:cNvPr id="8" name="AutoShape 8"/>
            <p:cNvSpPr/>
            <p:nvPr/>
          </p:nvSpPr>
          <p:spPr>
            <a:xfrm>
              <a:off x="4378579" y="904802"/>
              <a:ext cx="0" cy="608377"/>
            </a:xfrm>
            <a:prstGeom prst="line">
              <a:avLst/>
            </a:prstGeom>
            <a:ln w="12700" cap="flat">
              <a:solidFill>
                <a:srgbClr val="000000"/>
              </a:solidFill>
              <a:prstDash val="solid"/>
              <a:headEnd type="none" w="sm" len="sm"/>
              <a:tailEnd type="none" w="sm" len="sm"/>
            </a:ln>
          </p:spPr>
        </p:sp>
        <p:sp>
          <p:nvSpPr>
            <p:cNvPr id="9" name="AutoShape 9"/>
            <p:cNvSpPr/>
            <p:nvPr/>
          </p:nvSpPr>
          <p:spPr>
            <a:xfrm>
              <a:off x="1438270" y="1506878"/>
              <a:ext cx="5880619" cy="0"/>
            </a:xfrm>
            <a:prstGeom prst="line">
              <a:avLst/>
            </a:prstGeom>
            <a:ln w="12700" cap="flat">
              <a:solidFill>
                <a:srgbClr val="000000"/>
              </a:solidFill>
              <a:prstDash val="solid"/>
              <a:headEnd type="none" w="sm" len="sm"/>
              <a:tailEnd type="none" w="sm" len="sm"/>
            </a:ln>
          </p:spPr>
        </p:sp>
        <p:sp>
          <p:nvSpPr>
            <p:cNvPr id="10" name="AutoShape 10"/>
            <p:cNvSpPr/>
            <p:nvPr/>
          </p:nvSpPr>
          <p:spPr>
            <a:xfrm flipH="1">
              <a:off x="7306286" y="1500576"/>
              <a:ext cx="12603" cy="494946"/>
            </a:xfrm>
            <a:prstGeom prst="line">
              <a:avLst/>
            </a:prstGeom>
            <a:ln w="12700" cap="flat">
              <a:solidFill>
                <a:srgbClr val="000000"/>
              </a:solidFill>
              <a:prstDash val="solid"/>
              <a:headEnd type="none" w="sm" len="sm"/>
              <a:tailEnd type="none" w="sm" len="sm"/>
            </a:ln>
          </p:spPr>
        </p:sp>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868016" y="1995523"/>
              <a:ext cx="2876539" cy="904802"/>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25938" y="0"/>
              <a:ext cx="2876539" cy="904802"/>
            </a:xfrm>
            <a:prstGeom prst="rect">
              <a:avLst/>
            </a:prstGeom>
          </p:spPr>
        </p:pic>
        <p:sp>
          <p:nvSpPr>
            <p:cNvPr id="13" name="TextBox 13"/>
            <p:cNvSpPr txBox="1"/>
            <p:nvPr/>
          </p:nvSpPr>
          <p:spPr>
            <a:xfrm>
              <a:off x="3150447" y="242993"/>
              <a:ext cx="2526453" cy="340360"/>
            </a:xfrm>
            <a:prstGeom prst="rect">
              <a:avLst/>
            </a:prstGeom>
          </p:spPr>
          <p:txBody>
            <a:bodyPr wrap="square" lIns="0" tIns="0" rIns="0" bIns="0" rtlCol="0" anchor="t">
              <a:spAutoFit/>
            </a:bodyPr>
            <a:lstStyle/>
            <a:p>
              <a:pPr algn="ctr">
                <a:lnSpc>
                  <a:spcPts val="1995"/>
                </a:lnSpc>
              </a:pPr>
              <a:r>
                <a:rPr lang="en-US" sz="1815" spc="72">
                  <a:solidFill>
                    <a:srgbClr val="000000"/>
                  </a:solidFill>
                  <a:latin typeface="Arial Black" panose="020B0A04020102020204" charset="0"/>
                  <a:ea typeface="Arial Black" panose="020B0A04020102020204" charset="0"/>
                  <a:cs typeface="Arial Black" panose="020B0A04020102020204" charset="0"/>
                </a:rPr>
                <a:t>LEADERSHIP</a:t>
              </a:r>
              <a:endParaRPr lang="en-US" sz="1815" spc="72">
                <a:solidFill>
                  <a:srgbClr val="000000"/>
                </a:solidFill>
                <a:latin typeface="Arial Black" panose="020B0A04020102020204" charset="0"/>
                <a:ea typeface="Arial Black" panose="020B0A04020102020204" charset="0"/>
                <a:cs typeface="Arial Black" panose="020B0A04020102020204" charset="0"/>
              </a:endParaRPr>
            </a:p>
          </p:txBody>
        </p:sp>
        <p:sp>
          <p:nvSpPr>
            <p:cNvPr id="14" name="AutoShape 14"/>
            <p:cNvSpPr/>
            <p:nvPr/>
          </p:nvSpPr>
          <p:spPr>
            <a:xfrm flipH="1" flipV="1">
              <a:off x="697283" y="2900325"/>
              <a:ext cx="0" cy="2156674"/>
            </a:xfrm>
            <a:prstGeom prst="line">
              <a:avLst/>
            </a:prstGeom>
            <a:ln w="12700" cap="flat">
              <a:solidFill>
                <a:srgbClr val="000000"/>
              </a:solidFill>
              <a:prstDash val="solid"/>
              <a:headEnd type="none" w="sm" len="sm"/>
              <a:tailEnd type="none" w="sm" len="sm"/>
            </a:ln>
          </p:spPr>
        </p:sp>
        <p:sp>
          <p:nvSpPr>
            <p:cNvPr id="15" name="AutoShape 15"/>
            <p:cNvSpPr/>
            <p:nvPr/>
          </p:nvSpPr>
          <p:spPr>
            <a:xfrm flipH="1">
              <a:off x="697283" y="3847238"/>
              <a:ext cx="628147" cy="0"/>
            </a:xfrm>
            <a:prstGeom prst="line">
              <a:avLst/>
            </a:prstGeom>
            <a:ln w="12700" cap="flat">
              <a:solidFill>
                <a:srgbClr val="000000"/>
              </a:solidFill>
              <a:prstDash val="solid"/>
              <a:headEnd type="none" w="sm" len="sm"/>
              <a:tailEnd type="none" w="sm" len="sm"/>
            </a:ln>
          </p:spPr>
        </p:sp>
        <p:sp>
          <p:nvSpPr>
            <p:cNvPr id="16" name="AutoShape 16"/>
            <p:cNvSpPr/>
            <p:nvPr/>
          </p:nvSpPr>
          <p:spPr>
            <a:xfrm flipH="1">
              <a:off x="697283" y="5060096"/>
              <a:ext cx="714259" cy="0"/>
            </a:xfrm>
            <a:prstGeom prst="line">
              <a:avLst/>
            </a:prstGeom>
            <a:ln w="12700" cap="flat">
              <a:solidFill>
                <a:srgbClr val="000000"/>
              </a:solidFill>
              <a:prstDash val="solid"/>
              <a:headEnd type="none" w="sm" len="sm"/>
              <a:tailEnd type="none" w="sm" len="sm"/>
            </a:ln>
          </p:spPr>
        </p:sp>
        <p:sp>
          <p:nvSpPr>
            <p:cNvPr id="17" name="AutoShape 17"/>
            <p:cNvSpPr/>
            <p:nvPr/>
          </p:nvSpPr>
          <p:spPr>
            <a:xfrm>
              <a:off x="8336363" y="2911099"/>
              <a:ext cx="0" cy="2156674"/>
            </a:xfrm>
            <a:prstGeom prst="line">
              <a:avLst/>
            </a:prstGeom>
            <a:ln w="12700" cap="flat">
              <a:solidFill>
                <a:srgbClr val="000000"/>
              </a:solidFill>
              <a:prstDash val="solid"/>
              <a:headEnd type="none" w="sm" len="sm"/>
              <a:tailEnd type="none" w="sm" len="sm"/>
            </a:ln>
          </p:spPr>
        </p:sp>
        <p:sp>
          <p:nvSpPr>
            <p:cNvPr id="18" name="AutoShape 18"/>
            <p:cNvSpPr/>
            <p:nvPr/>
          </p:nvSpPr>
          <p:spPr>
            <a:xfrm>
              <a:off x="7708216" y="3853518"/>
              <a:ext cx="628147" cy="0"/>
            </a:xfrm>
            <a:prstGeom prst="line">
              <a:avLst/>
            </a:prstGeom>
            <a:ln w="12700" cap="flat">
              <a:solidFill>
                <a:srgbClr val="000000"/>
              </a:solidFill>
              <a:prstDash val="solid"/>
              <a:headEnd type="none" w="sm" len="sm"/>
              <a:tailEnd type="none" w="sm" len="sm"/>
            </a:ln>
          </p:spPr>
        </p:sp>
        <p:sp>
          <p:nvSpPr>
            <p:cNvPr id="19" name="AutoShape 19"/>
            <p:cNvSpPr/>
            <p:nvPr/>
          </p:nvSpPr>
          <p:spPr>
            <a:xfrm>
              <a:off x="7622104" y="5060096"/>
              <a:ext cx="714259" cy="0"/>
            </a:xfrm>
            <a:prstGeom prst="line">
              <a:avLst/>
            </a:prstGeom>
            <a:ln w="12700" cap="flat">
              <a:solidFill>
                <a:srgbClr val="000000"/>
              </a:solidFill>
              <a:prstDash val="solid"/>
              <a:headEnd type="none" w="sm" len="sm"/>
              <a:tailEnd type="none" w="sm" len="sm"/>
            </a:ln>
          </p:spPr>
        </p:sp>
        <p:grpSp>
          <p:nvGrpSpPr>
            <p:cNvPr id="20" name="Group 20"/>
            <p:cNvGrpSpPr/>
            <p:nvPr/>
          </p:nvGrpSpPr>
          <p:grpSpPr>
            <a:xfrm rot="0">
              <a:off x="1325429" y="3550653"/>
              <a:ext cx="2548266" cy="679484"/>
              <a:chOff x="0" y="0"/>
              <a:chExt cx="566443" cy="151040"/>
            </a:xfrm>
          </p:grpSpPr>
          <p:sp>
            <p:nvSpPr>
              <p:cNvPr id="21" name="Freeform 21"/>
              <p:cNvSpPr/>
              <p:nvPr/>
            </p:nvSpPr>
            <p:spPr>
              <a:xfrm>
                <a:off x="0" y="0"/>
                <a:ext cx="566443" cy="151040"/>
              </a:xfrm>
              <a:custGeom>
                <a:avLst/>
                <a:gdLst/>
                <a:ahLst/>
                <a:cxnLst/>
                <a:rect l="l" t="t" r="r" b="b"/>
                <a:pathLst>
                  <a:path w="566443" h="151040">
                    <a:moveTo>
                      <a:pt x="75520" y="0"/>
                    </a:moveTo>
                    <a:lnTo>
                      <a:pt x="490923" y="0"/>
                    </a:lnTo>
                    <a:cubicBezTo>
                      <a:pt x="510952" y="0"/>
                      <a:pt x="530161" y="7957"/>
                      <a:pt x="544323" y="22119"/>
                    </a:cubicBezTo>
                    <a:cubicBezTo>
                      <a:pt x="558486" y="36282"/>
                      <a:pt x="566443" y="55491"/>
                      <a:pt x="566443" y="75520"/>
                    </a:cubicBezTo>
                    <a:lnTo>
                      <a:pt x="566443" y="75520"/>
                    </a:lnTo>
                    <a:cubicBezTo>
                      <a:pt x="566443" y="117228"/>
                      <a:pt x="532631" y="151040"/>
                      <a:pt x="490923" y="151040"/>
                    </a:cubicBezTo>
                    <a:lnTo>
                      <a:pt x="75520" y="151040"/>
                    </a:lnTo>
                    <a:cubicBezTo>
                      <a:pt x="33811" y="151040"/>
                      <a:pt x="0" y="117228"/>
                      <a:pt x="0" y="75520"/>
                    </a:cubicBezTo>
                    <a:lnTo>
                      <a:pt x="0" y="75520"/>
                    </a:lnTo>
                    <a:cubicBezTo>
                      <a:pt x="0" y="33811"/>
                      <a:pt x="33811" y="0"/>
                      <a:pt x="75520" y="0"/>
                    </a:cubicBezTo>
                    <a:close/>
                  </a:path>
                </a:pathLst>
              </a:custGeom>
              <a:solidFill>
                <a:srgbClr val="A4D6FF"/>
              </a:solidFill>
            </p:spPr>
          </p:sp>
          <p:sp>
            <p:nvSpPr>
              <p:cNvPr id="22" name="TextBox 22"/>
              <p:cNvSpPr txBox="1"/>
              <p:nvPr/>
            </p:nvSpPr>
            <p:spPr>
              <a:xfrm>
                <a:off x="0" y="-19050"/>
                <a:ext cx="812800" cy="831850"/>
              </a:xfrm>
              <a:prstGeom prst="rect">
                <a:avLst/>
              </a:prstGeom>
            </p:spPr>
            <p:txBody>
              <a:bodyPr lIns="61426" tIns="61426" rIns="61426" bIns="61426" rtlCol="0" anchor="ctr"/>
              <a:lstStyle/>
              <a:p>
                <a:pPr algn="ctr">
                  <a:lnSpc>
                    <a:spcPts val="2080"/>
                  </a:lnSpc>
                </a:pPr>
                <a:endParaRPr>
                  <a:ea typeface="Arial Black" panose="020B0A04020102020204" charset="0"/>
                  <a:cs typeface="Arial Black" panose="020B0A04020102020204" charset="0"/>
                </a:endParaRPr>
              </a:p>
            </p:txBody>
          </p:sp>
        </p:grpSp>
        <p:sp>
          <p:nvSpPr>
            <p:cNvPr id="23" name="TextBox 23"/>
            <p:cNvSpPr txBox="1"/>
            <p:nvPr/>
          </p:nvSpPr>
          <p:spPr>
            <a:xfrm>
              <a:off x="1837584" y="3642954"/>
              <a:ext cx="1523957" cy="500380"/>
            </a:xfrm>
            <a:prstGeom prst="rect">
              <a:avLst/>
            </a:prstGeom>
          </p:spPr>
          <p:txBody>
            <a:bodyPr lIns="0" tIns="0" rIns="0" bIns="0" rtlCol="0" anchor="t">
              <a:spAutoFit/>
            </a:bodyPr>
            <a:lstStyle/>
            <a:p>
              <a:pPr algn="ctr">
                <a:lnSpc>
                  <a:spcPts val="1465"/>
                </a:lnSpc>
              </a:pPr>
              <a:r>
                <a:rPr lang="en-US" sz="1330" spc="53">
                  <a:solidFill>
                    <a:srgbClr val="000000"/>
                  </a:solidFill>
                  <a:latin typeface="Arial" panose="020B0604020202020204" pitchFamily="34" charset="0"/>
                  <a:ea typeface="Arial Black" panose="020B0A04020102020204" charset="0"/>
                  <a:cs typeface="Arial" panose="020B0604020202020204" pitchFamily="34" charset="0"/>
                </a:rPr>
                <a:t>Waste collectors</a:t>
              </a:r>
              <a:endParaRPr lang="en-US" sz="1330" spc="53">
                <a:solidFill>
                  <a:srgbClr val="000000"/>
                </a:solidFill>
                <a:latin typeface="Arial" panose="020B0604020202020204" pitchFamily="34" charset="0"/>
                <a:ea typeface="Arial Black" panose="020B0A04020102020204" charset="0"/>
                <a:cs typeface="Arial" panose="020B0604020202020204" pitchFamily="34" charset="0"/>
              </a:endParaRPr>
            </a:p>
          </p:txBody>
        </p:sp>
        <p:grpSp>
          <p:nvGrpSpPr>
            <p:cNvPr id="24" name="Group 24"/>
            <p:cNvGrpSpPr/>
            <p:nvPr/>
          </p:nvGrpSpPr>
          <p:grpSpPr>
            <a:xfrm rot="0">
              <a:off x="5311724" y="3427801"/>
              <a:ext cx="2548266" cy="925190"/>
              <a:chOff x="0" y="0"/>
              <a:chExt cx="566443" cy="205656"/>
            </a:xfrm>
          </p:grpSpPr>
          <p:sp>
            <p:nvSpPr>
              <p:cNvPr id="25" name="Freeform 25"/>
              <p:cNvSpPr/>
              <p:nvPr/>
            </p:nvSpPr>
            <p:spPr>
              <a:xfrm>
                <a:off x="0" y="0"/>
                <a:ext cx="566443" cy="205656"/>
              </a:xfrm>
              <a:custGeom>
                <a:avLst/>
                <a:gdLst/>
                <a:ahLst/>
                <a:cxnLst/>
                <a:rect l="l" t="t" r="r" b="b"/>
                <a:pathLst>
                  <a:path w="566443" h="205656">
                    <a:moveTo>
                      <a:pt x="102828" y="0"/>
                    </a:moveTo>
                    <a:lnTo>
                      <a:pt x="463614" y="0"/>
                    </a:lnTo>
                    <a:cubicBezTo>
                      <a:pt x="490886" y="0"/>
                      <a:pt x="517041" y="10834"/>
                      <a:pt x="536325" y="30118"/>
                    </a:cubicBezTo>
                    <a:cubicBezTo>
                      <a:pt x="555609" y="49402"/>
                      <a:pt x="566443" y="75556"/>
                      <a:pt x="566443" y="102828"/>
                    </a:cubicBezTo>
                    <a:lnTo>
                      <a:pt x="566443" y="102828"/>
                    </a:lnTo>
                    <a:cubicBezTo>
                      <a:pt x="566443" y="159619"/>
                      <a:pt x="520405" y="205656"/>
                      <a:pt x="463614" y="205656"/>
                    </a:cubicBezTo>
                    <a:lnTo>
                      <a:pt x="102828" y="205656"/>
                    </a:lnTo>
                    <a:cubicBezTo>
                      <a:pt x="75556" y="205656"/>
                      <a:pt x="49402" y="194823"/>
                      <a:pt x="30118" y="175539"/>
                    </a:cubicBezTo>
                    <a:cubicBezTo>
                      <a:pt x="10834" y="156255"/>
                      <a:pt x="0" y="130100"/>
                      <a:pt x="0" y="102828"/>
                    </a:cubicBezTo>
                    <a:lnTo>
                      <a:pt x="0" y="102828"/>
                    </a:lnTo>
                    <a:cubicBezTo>
                      <a:pt x="0" y="75556"/>
                      <a:pt x="10834" y="49402"/>
                      <a:pt x="30118" y="30118"/>
                    </a:cubicBezTo>
                    <a:cubicBezTo>
                      <a:pt x="49402" y="10834"/>
                      <a:pt x="75556" y="0"/>
                      <a:pt x="102828" y="0"/>
                    </a:cubicBezTo>
                    <a:close/>
                  </a:path>
                </a:pathLst>
              </a:custGeom>
              <a:solidFill>
                <a:srgbClr val="A4D6FF"/>
              </a:solidFill>
            </p:spPr>
          </p:sp>
          <p:sp>
            <p:nvSpPr>
              <p:cNvPr id="26" name="TextBox 26"/>
              <p:cNvSpPr txBox="1"/>
              <p:nvPr/>
            </p:nvSpPr>
            <p:spPr>
              <a:xfrm>
                <a:off x="0" y="-19050"/>
                <a:ext cx="812800" cy="831850"/>
              </a:xfrm>
              <a:prstGeom prst="rect">
                <a:avLst/>
              </a:prstGeom>
            </p:spPr>
            <p:txBody>
              <a:bodyPr lIns="61426" tIns="61426" rIns="61426" bIns="61426" rtlCol="0" anchor="ctr"/>
              <a:lstStyle/>
              <a:p>
                <a:pPr algn="ctr">
                  <a:lnSpc>
                    <a:spcPts val="2080"/>
                  </a:lnSpc>
                </a:pPr>
                <a:endParaRPr>
                  <a:ea typeface="Arial Black" panose="020B0A04020102020204" charset="0"/>
                  <a:cs typeface="Arial Black" panose="020B0A04020102020204" charset="0"/>
                </a:endParaRPr>
              </a:p>
            </p:txBody>
          </p:sp>
        </p:grpSp>
        <p:sp>
          <p:nvSpPr>
            <p:cNvPr id="27" name="TextBox 27"/>
            <p:cNvSpPr txBox="1"/>
            <p:nvPr/>
          </p:nvSpPr>
          <p:spPr>
            <a:xfrm>
              <a:off x="5753649" y="3520101"/>
              <a:ext cx="1664415" cy="750993"/>
            </a:xfrm>
            <a:prstGeom prst="rect">
              <a:avLst/>
            </a:prstGeom>
          </p:spPr>
          <p:txBody>
            <a:bodyPr lIns="0" tIns="0" rIns="0" bIns="0" rtlCol="0" anchor="t">
              <a:spAutoFit/>
            </a:bodyPr>
            <a:lstStyle/>
            <a:p>
              <a:pPr algn="ctr">
                <a:lnSpc>
                  <a:spcPts val="1465"/>
                </a:lnSpc>
              </a:pPr>
              <a:r>
                <a:rPr lang="en-US" sz="1330" spc="53">
                  <a:solidFill>
                    <a:srgbClr val="000000"/>
                  </a:solidFill>
                  <a:latin typeface="Arial" panose="020B0604020202020204" pitchFamily="34" charset="0"/>
                  <a:ea typeface="Arial Black" panose="020B0A04020102020204" charset="0"/>
                  <a:cs typeface="Arial" panose="020B0604020202020204" pitchFamily="34" charset="0"/>
                </a:rPr>
                <a:t>Business development executive</a:t>
              </a:r>
              <a:endParaRPr lang="en-US" sz="1330" spc="53">
                <a:solidFill>
                  <a:srgbClr val="000000"/>
                </a:solidFill>
                <a:latin typeface="Arial" panose="020B0604020202020204" pitchFamily="34" charset="0"/>
                <a:ea typeface="Arial Black" panose="020B0A04020102020204" charset="0"/>
                <a:cs typeface="Arial" panose="020B0604020202020204" pitchFamily="34" charset="0"/>
              </a:endParaRPr>
            </a:p>
          </p:txBody>
        </p:sp>
        <p:sp>
          <p:nvSpPr>
            <p:cNvPr id="29" name="Freeform 29"/>
            <p:cNvSpPr/>
            <p:nvPr/>
          </p:nvSpPr>
          <p:spPr>
            <a:xfrm>
              <a:off x="1325429" y="4727946"/>
              <a:ext cx="2548266" cy="679656"/>
            </a:xfrm>
            <a:custGeom>
              <a:avLst/>
              <a:gdLst/>
              <a:ahLst/>
              <a:cxnLst/>
              <a:rect l="l" t="t" r="r" b="b"/>
              <a:pathLst>
                <a:path w="566443" h="151078">
                  <a:moveTo>
                    <a:pt x="75539" y="0"/>
                  </a:moveTo>
                  <a:lnTo>
                    <a:pt x="490904" y="0"/>
                  </a:lnTo>
                  <a:cubicBezTo>
                    <a:pt x="510938" y="0"/>
                    <a:pt x="530151" y="7959"/>
                    <a:pt x="544318" y="22125"/>
                  </a:cubicBezTo>
                  <a:cubicBezTo>
                    <a:pt x="558484" y="36291"/>
                    <a:pt x="566443" y="55505"/>
                    <a:pt x="566443" y="75539"/>
                  </a:cubicBezTo>
                  <a:lnTo>
                    <a:pt x="566443" y="75539"/>
                  </a:lnTo>
                  <a:cubicBezTo>
                    <a:pt x="566443" y="95573"/>
                    <a:pt x="558484" y="114787"/>
                    <a:pt x="544318" y="128953"/>
                  </a:cubicBezTo>
                  <a:cubicBezTo>
                    <a:pt x="530151" y="143119"/>
                    <a:pt x="510938" y="151078"/>
                    <a:pt x="490904" y="151078"/>
                  </a:cubicBezTo>
                  <a:lnTo>
                    <a:pt x="75539" y="151078"/>
                  </a:lnTo>
                  <a:cubicBezTo>
                    <a:pt x="55505" y="151078"/>
                    <a:pt x="36291" y="143119"/>
                    <a:pt x="22125" y="128953"/>
                  </a:cubicBezTo>
                  <a:cubicBezTo>
                    <a:pt x="7959" y="114787"/>
                    <a:pt x="0" y="95573"/>
                    <a:pt x="0" y="75539"/>
                  </a:cubicBezTo>
                  <a:lnTo>
                    <a:pt x="0" y="75539"/>
                  </a:lnTo>
                  <a:cubicBezTo>
                    <a:pt x="0" y="55505"/>
                    <a:pt x="7959" y="36291"/>
                    <a:pt x="22125" y="22125"/>
                  </a:cubicBezTo>
                  <a:cubicBezTo>
                    <a:pt x="36291" y="7959"/>
                    <a:pt x="55505" y="0"/>
                    <a:pt x="75539" y="0"/>
                  </a:cubicBezTo>
                  <a:close/>
                </a:path>
              </a:pathLst>
            </a:custGeom>
            <a:solidFill>
              <a:srgbClr val="A4D6FF"/>
            </a:solidFill>
          </p:spPr>
        </p:sp>
        <p:sp>
          <p:nvSpPr>
            <p:cNvPr id="31" name="TextBox 31"/>
            <p:cNvSpPr txBox="1"/>
            <p:nvPr/>
          </p:nvSpPr>
          <p:spPr>
            <a:xfrm>
              <a:off x="1626745" y="4916690"/>
              <a:ext cx="2001514" cy="249767"/>
            </a:xfrm>
            <a:prstGeom prst="rect">
              <a:avLst/>
            </a:prstGeom>
          </p:spPr>
          <p:txBody>
            <a:bodyPr lIns="0" tIns="0" rIns="0" bIns="0" rtlCol="0" anchor="t">
              <a:spAutoFit/>
            </a:bodyPr>
            <a:lstStyle/>
            <a:p>
              <a:pPr algn="ctr">
                <a:lnSpc>
                  <a:spcPts val="1465"/>
                </a:lnSpc>
              </a:pPr>
              <a:r>
                <a:rPr lang="en-US" sz="1330" spc="53">
                  <a:solidFill>
                    <a:srgbClr val="000000"/>
                  </a:solidFill>
                  <a:latin typeface="Arial" panose="020B0604020202020204" pitchFamily="34" charset="0"/>
                  <a:ea typeface="Arial Black" panose="020B0A04020102020204" charset="0"/>
                  <a:cs typeface="Arial" panose="020B0604020202020204" pitchFamily="34" charset="0"/>
                </a:rPr>
                <a:t>Waste collectors</a:t>
              </a:r>
              <a:endParaRPr lang="en-US" sz="1330" spc="53">
                <a:solidFill>
                  <a:srgbClr val="000000"/>
                </a:solidFill>
                <a:latin typeface="Arial" panose="020B0604020202020204" pitchFamily="34" charset="0"/>
                <a:ea typeface="Arial Black" panose="020B0A04020102020204" charset="0"/>
                <a:cs typeface="Arial" panose="020B0604020202020204" pitchFamily="34" charset="0"/>
              </a:endParaRPr>
            </a:p>
          </p:txBody>
        </p:sp>
        <p:sp>
          <p:nvSpPr>
            <p:cNvPr id="33" name="Freeform 33"/>
            <p:cNvSpPr/>
            <p:nvPr/>
          </p:nvSpPr>
          <p:spPr>
            <a:xfrm>
              <a:off x="5311724" y="4605093"/>
              <a:ext cx="2548266" cy="925361"/>
            </a:xfrm>
            <a:custGeom>
              <a:avLst/>
              <a:gdLst/>
              <a:ahLst/>
              <a:cxnLst/>
              <a:rect l="l" t="t" r="r" b="b"/>
              <a:pathLst>
                <a:path w="566443" h="205694">
                  <a:moveTo>
                    <a:pt x="102847" y="0"/>
                  </a:moveTo>
                  <a:lnTo>
                    <a:pt x="463595" y="0"/>
                  </a:lnTo>
                  <a:cubicBezTo>
                    <a:pt x="520396" y="0"/>
                    <a:pt x="566443" y="46046"/>
                    <a:pt x="566443" y="102847"/>
                  </a:cubicBezTo>
                  <a:lnTo>
                    <a:pt x="566443" y="102847"/>
                  </a:lnTo>
                  <a:cubicBezTo>
                    <a:pt x="566443" y="130124"/>
                    <a:pt x="555607" y="156283"/>
                    <a:pt x="536319" y="175571"/>
                  </a:cubicBezTo>
                  <a:cubicBezTo>
                    <a:pt x="517032" y="194859"/>
                    <a:pt x="490872" y="205694"/>
                    <a:pt x="463595" y="205694"/>
                  </a:cubicBezTo>
                  <a:lnTo>
                    <a:pt x="102847" y="205694"/>
                  </a:lnTo>
                  <a:cubicBezTo>
                    <a:pt x="46046" y="205694"/>
                    <a:pt x="0" y="159648"/>
                    <a:pt x="0" y="102847"/>
                  </a:cubicBezTo>
                  <a:lnTo>
                    <a:pt x="0" y="102847"/>
                  </a:lnTo>
                  <a:cubicBezTo>
                    <a:pt x="0" y="46046"/>
                    <a:pt x="46046" y="0"/>
                    <a:pt x="102847" y="0"/>
                  </a:cubicBezTo>
                  <a:close/>
                </a:path>
              </a:pathLst>
            </a:custGeom>
            <a:solidFill>
              <a:srgbClr val="A4D6FF"/>
            </a:solidFill>
          </p:spPr>
        </p:sp>
        <p:sp>
          <p:nvSpPr>
            <p:cNvPr id="35" name="TextBox 35"/>
            <p:cNvSpPr txBox="1"/>
            <p:nvPr/>
          </p:nvSpPr>
          <p:spPr>
            <a:xfrm>
              <a:off x="5585100" y="4710864"/>
              <a:ext cx="2001514" cy="750993"/>
            </a:xfrm>
            <a:prstGeom prst="rect">
              <a:avLst/>
            </a:prstGeom>
          </p:spPr>
          <p:txBody>
            <a:bodyPr lIns="0" tIns="0" rIns="0" bIns="0" rtlCol="0" anchor="t">
              <a:spAutoFit/>
            </a:bodyPr>
            <a:lstStyle/>
            <a:p>
              <a:pPr algn="ctr">
                <a:lnSpc>
                  <a:spcPts val="1465"/>
                </a:lnSpc>
              </a:pPr>
              <a:r>
                <a:rPr lang="en-US" sz="1330" spc="53">
                  <a:solidFill>
                    <a:srgbClr val="000000"/>
                  </a:solidFill>
                  <a:latin typeface="Arial" panose="020B0604020202020204" pitchFamily="34" charset="0"/>
                  <a:ea typeface="Arial Black" panose="020B0A04020102020204" charset="0"/>
                  <a:cs typeface="Arial" panose="020B0604020202020204" pitchFamily="34" charset="0"/>
                </a:rPr>
                <a:t>Business development executive</a:t>
              </a:r>
              <a:endParaRPr lang="en-US" sz="1330" spc="53">
                <a:solidFill>
                  <a:srgbClr val="000000"/>
                </a:solidFill>
                <a:latin typeface="Arial" panose="020B0604020202020204" pitchFamily="34" charset="0"/>
                <a:ea typeface="Arial Black" panose="020B0A04020102020204" charset="0"/>
                <a:cs typeface="Arial" panose="020B0604020202020204" pitchFamily="34" charset="0"/>
              </a:endParaRPr>
            </a:p>
          </p:txBody>
        </p:sp>
        <p:sp>
          <p:nvSpPr>
            <p:cNvPr id="36" name="TextBox 36"/>
            <p:cNvSpPr txBox="1"/>
            <p:nvPr/>
          </p:nvSpPr>
          <p:spPr>
            <a:xfrm>
              <a:off x="226826" y="2154126"/>
              <a:ext cx="2422887" cy="590973"/>
            </a:xfrm>
            <a:prstGeom prst="rect">
              <a:avLst/>
            </a:prstGeom>
          </p:spPr>
          <p:txBody>
            <a:bodyPr lIns="0" tIns="0" rIns="0" bIns="0" rtlCol="0" anchor="t">
              <a:spAutoFit/>
            </a:bodyPr>
            <a:lstStyle/>
            <a:p>
              <a:pPr algn="ctr">
                <a:lnSpc>
                  <a:spcPts val="1730"/>
                </a:lnSpc>
              </a:pPr>
              <a:r>
                <a:rPr lang="en-US" sz="1570" spc="62">
                  <a:solidFill>
                    <a:srgbClr val="000000"/>
                  </a:solidFill>
                  <a:latin typeface="Arial" panose="020B0604020202020204" pitchFamily="34" charset="0"/>
                  <a:ea typeface="Arial Black" panose="020B0A04020102020204" charset="0"/>
                  <a:cs typeface="Arial" panose="020B0604020202020204" pitchFamily="34" charset="0"/>
                </a:rPr>
                <a:t>Operations Manager</a:t>
              </a:r>
              <a:endParaRPr lang="en-US" sz="1570" spc="62">
                <a:solidFill>
                  <a:srgbClr val="000000"/>
                </a:solidFill>
                <a:latin typeface="Arial" panose="020B0604020202020204" pitchFamily="34" charset="0"/>
                <a:ea typeface="Arial Black" panose="020B0A04020102020204" charset="0"/>
                <a:cs typeface="Arial" panose="020B0604020202020204" pitchFamily="34" charset="0"/>
              </a:endParaRPr>
            </a:p>
          </p:txBody>
        </p:sp>
        <p:sp>
          <p:nvSpPr>
            <p:cNvPr id="37" name="TextBox 37"/>
            <p:cNvSpPr txBox="1"/>
            <p:nvPr/>
          </p:nvSpPr>
          <p:spPr>
            <a:xfrm>
              <a:off x="5893647" y="2173393"/>
              <a:ext cx="2789767" cy="590973"/>
            </a:xfrm>
            <a:prstGeom prst="rect">
              <a:avLst/>
            </a:prstGeom>
          </p:spPr>
          <p:txBody>
            <a:bodyPr wrap="square" lIns="0" tIns="0" rIns="0" bIns="0" rtlCol="0" anchor="t">
              <a:spAutoFit/>
            </a:bodyPr>
            <a:lstStyle/>
            <a:p>
              <a:pPr algn="ctr">
                <a:lnSpc>
                  <a:spcPts val="1730"/>
                </a:lnSpc>
              </a:pPr>
              <a:r>
                <a:rPr lang="en-US" sz="1570" spc="62">
                  <a:solidFill>
                    <a:srgbClr val="000000"/>
                  </a:solidFill>
                  <a:latin typeface="Arial" panose="020B0604020202020204" pitchFamily="34" charset="0"/>
                  <a:ea typeface="Arial Black" panose="020B0A04020102020204" charset="0"/>
                  <a:cs typeface="Arial" panose="020B0604020202020204" pitchFamily="34" charset="0"/>
                </a:rPr>
                <a:t>Sales &amp; Marketing Manager</a:t>
              </a:r>
              <a:endParaRPr lang="en-US" sz="1570" spc="62">
                <a:solidFill>
                  <a:srgbClr val="000000"/>
                </a:solidFill>
                <a:latin typeface="Arial" panose="020B0604020202020204" pitchFamily="34" charset="0"/>
                <a:ea typeface="Arial Black" panose="020B0A04020102020204" charset="0"/>
                <a:cs typeface="Arial" panose="020B0604020202020204" pitchFamily="34" charset="0"/>
              </a:endParaRPr>
            </a:p>
          </p:txBody>
        </p:sp>
      </p:grpSp>
      <p:sp>
        <p:nvSpPr>
          <p:cNvPr id="38" name="TextBox 38"/>
          <p:cNvSpPr txBox="1"/>
          <p:nvPr/>
        </p:nvSpPr>
        <p:spPr>
          <a:xfrm>
            <a:off x="1416050" y="3213100"/>
            <a:ext cx="4852035" cy="366395"/>
          </a:xfrm>
          <a:prstGeom prst="rect">
            <a:avLst/>
          </a:prstGeom>
        </p:spPr>
        <p:txBody>
          <a:bodyPr wrap="square" lIns="0" tIns="0" rIns="0" bIns="0" rtlCol="0" anchor="t">
            <a:spAutoFit/>
          </a:bodyPr>
          <a:lstStyle/>
          <a:p>
            <a:pPr algn="ctr">
              <a:lnSpc>
                <a:spcPts val="2860"/>
              </a:lnSpc>
            </a:pPr>
            <a:r>
              <a:rPr lang="en-US" sz="2200">
                <a:solidFill>
                  <a:srgbClr val="063B39"/>
                </a:solidFill>
                <a:latin typeface="Arial Black" panose="020B0A04020102020204" charset="0"/>
                <a:ea typeface="Arial Black" panose="020B0A04020102020204" charset="0"/>
                <a:cs typeface="Arial Black" panose="020B0A04020102020204" charset="0"/>
              </a:rPr>
              <a:t>Hierarchy of the Organization</a:t>
            </a:r>
            <a:endParaRPr lang="en-US" sz="2200">
              <a:solidFill>
                <a:srgbClr val="063B39"/>
              </a:solidFill>
              <a:latin typeface="Arial Black" panose="020B0A04020102020204" charset="0"/>
              <a:ea typeface="Arial Black" panose="020B0A04020102020204" charset="0"/>
              <a:cs typeface="Arial Black" panose="020B0A04020102020204" charset="0"/>
            </a:endParaRPr>
          </a:p>
        </p:txBody>
      </p:sp>
      <p:grpSp>
        <p:nvGrpSpPr>
          <p:cNvPr id="43" name="Group 3"/>
          <p:cNvGrpSpPr/>
          <p:nvPr/>
        </p:nvGrpSpPr>
        <p:grpSpPr>
          <a:xfrm rot="5400000">
            <a:off x="1639570" y="-1332230"/>
            <a:ext cx="2268220" cy="5563235"/>
            <a:chOff x="0" y="0"/>
            <a:chExt cx="660400" cy="1803858"/>
          </a:xfrm>
        </p:grpSpPr>
        <p:sp>
          <p:nvSpPr>
            <p:cNvPr id="4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45"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39" name="Group 39"/>
          <p:cNvGrpSpPr/>
          <p:nvPr/>
        </p:nvGrpSpPr>
        <p:grpSpPr>
          <a:xfrm rot="0">
            <a:off x="756000" y="657808"/>
            <a:ext cx="3562156" cy="1576601"/>
            <a:chOff x="0" y="-28575"/>
            <a:chExt cx="4749542" cy="2102134"/>
          </a:xfrm>
        </p:grpSpPr>
        <p:sp>
          <p:nvSpPr>
            <p:cNvPr id="40" name="TextBox 40"/>
            <p:cNvSpPr txBox="1"/>
            <p:nvPr/>
          </p:nvSpPr>
          <p:spPr>
            <a:xfrm>
              <a:off x="0" y="-28575"/>
              <a:ext cx="4749542" cy="1479762"/>
            </a:xfrm>
            <a:prstGeom prst="rect">
              <a:avLst/>
            </a:prstGeom>
          </p:spPr>
          <p:txBody>
            <a:bodyPr lIns="0" tIns="0" rIns="0" bIns="0" rtlCol="0" anchor="t">
              <a:spAutoFit/>
            </a:bodyPr>
            <a:lstStyle/>
            <a:p>
              <a:pPr marL="0" lvl="0" indent="0">
                <a:lnSpc>
                  <a:spcPts val="4480"/>
                </a:lnSpc>
              </a:pPr>
              <a:r>
                <a:rPr lang="en-US" sz="3500">
                  <a:solidFill>
                    <a:srgbClr val="FFFFFF"/>
                  </a:solidFill>
                  <a:latin typeface="Arial Black" panose="020B0A04020102020204" charset="0"/>
                  <a:ea typeface="Arial Black" panose="020B0A04020102020204" charset="0"/>
                  <a:cs typeface="Arial Black" panose="020B0A04020102020204" charset="0"/>
                </a:rPr>
                <a:t>The Organization</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41" name="TextBox 41"/>
            <p:cNvSpPr txBox="1"/>
            <p:nvPr/>
          </p:nvSpPr>
          <p:spPr>
            <a:xfrm>
              <a:off x="0" y="1717959"/>
              <a:ext cx="4749542" cy="355600"/>
            </a:xfrm>
            <a:prstGeom prst="rect">
              <a:avLst/>
            </a:prstGeom>
          </p:spPr>
          <p:txBody>
            <a:bodyPr lIns="0" tIns="0" rIns="0" bIns="0" rtlCol="0" anchor="t">
              <a:spAutoFit/>
            </a:bodyPr>
            <a:lstStyle/>
            <a:p>
              <a:pPr>
                <a:lnSpc>
                  <a:spcPts val="2080"/>
                </a:lnSpc>
              </a:pPr>
              <a:r>
                <a:rPr lang="en-US" sz="1600">
                  <a:solidFill>
                    <a:srgbClr val="FFFFFF"/>
                  </a:solidFill>
                  <a:latin typeface="Arial" panose="020B0604020202020204" pitchFamily="34" charset="0"/>
                  <a:ea typeface="Arial Black" panose="020B0A04020102020204" charset="0"/>
                  <a:cs typeface="Arial" panose="020B0604020202020204" pitchFamily="34" charset="0"/>
                </a:rPr>
                <a:t>Give a brief explanation for the page</a:t>
              </a:r>
              <a:endParaRPr lang="en-US" sz="1600">
                <a:solidFill>
                  <a:srgbClr val="FFFFFF"/>
                </a:solidFill>
                <a:latin typeface="Arial" panose="020B0604020202020204" pitchFamily="34" charset="0"/>
                <a:ea typeface="Arial Black" panose="020B0A04020102020204" charset="0"/>
                <a:cs typeface="Arial" panose="020B0604020202020204" pitchFamily="34" charset="0"/>
              </a:endParaRPr>
            </a:p>
          </p:txBody>
        </p:sp>
      </p:grpSp>
      <p:pic>
        <p:nvPicPr>
          <p:cNvPr id="42" name="Picture 42">
            <a:hlinkClick r:id="rId5" action="ppaction://hlinkfile"/>
          </p:cNvPr>
          <p:cNvPicPr>
            <a:picLocks noChangeAspect="1"/>
          </p:cNvPicPr>
          <p:nvPr/>
        </p:nvPicPr>
        <p:blipFill>
          <a:blip r:embed="rId6"/>
          <a:srcRect/>
          <a:stretch>
            <a:fillRect/>
          </a:stretch>
        </p:blipFill>
        <p:spPr>
          <a:xfrm>
            <a:off x="5513629" y="10087086"/>
            <a:ext cx="1781567" cy="4117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0">
            <a:off x="0" y="5346000"/>
            <a:ext cx="7560000" cy="5346000"/>
            <a:chOff x="0" y="0"/>
            <a:chExt cx="10080000" cy="7128000"/>
          </a:xfrm>
        </p:grpSpPr>
        <p:pic>
          <p:nvPicPr>
            <p:cNvPr id="3" name="Picture 3"/>
            <p:cNvPicPr>
              <a:picLocks noChangeAspect="1"/>
            </p:cNvPicPr>
            <p:nvPr/>
          </p:nvPicPr>
          <p:blipFill>
            <a:blip r:embed="rId1"/>
            <a:srcRect l="5782"/>
            <a:stretch>
              <a:fillRect/>
            </a:stretch>
          </p:blipFill>
          <p:spPr>
            <a:xfrm>
              <a:off x="0" y="0"/>
              <a:ext cx="10080000" cy="7128000"/>
            </a:xfrm>
            <a:prstGeom prst="rect">
              <a:avLst/>
            </a:prstGeom>
          </p:spPr>
        </p:pic>
      </p:grpSp>
      <p:grpSp>
        <p:nvGrpSpPr>
          <p:cNvPr id="4" name="Group 4"/>
          <p:cNvGrpSpPr/>
          <p:nvPr/>
        </p:nvGrpSpPr>
        <p:grpSpPr>
          <a:xfrm rot="0">
            <a:off x="651597" y="3497893"/>
            <a:ext cx="6403703" cy="1440055"/>
            <a:chOff x="0" y="-19473"/>
            <a:chExt cx="8538270" cy="1920073"/>
          </a:xfrm>
        </p:grpSpPr>
        <p:sp>
          <p:nvSpPr>
            <p:cNvPr id="5" name="TextBox 5"/>
            <p:cNvSpPr txBox="1"/>
            <p:nvPr/>
          </p:nvSpPr>
          <p:spPr>
            <a:xfrm>
              <a:off x="0" y="-19473"/>
              <a:ext cx="4694766" cy="355600"/>
            </a:xfrm>
            <a:prstGeom prst="rect">
              <a:avLst/>
            </a:prstGeom>
          </p:spPr>
          <p:txBody>
            <a:bodyPr wrap="square"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Waste Management Solutions</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6" name="TextBox 6"/>
            <p:cNvSpPr txBox="1"/>
            <p:nvPr/>
          </p:nvSpPr>
          <p:spPr>
            <a:xfrm>
              <a:off x="0" y="567100"/>
              <a:ext cx="8538270" cy="13335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Our waste management company, [Add Your Company name], aims to provide efficient and eco-friendly waste management solutions to businesses and households in the local area.</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Our services include waste collection, transportation, and disposal, as well as recycling and composting services. We are committed to providing affordable and sustainable waste management solutions while minimizing our environmental impact.</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grpSp>
        <p:nvGrpSpPr>
          <p:cNvPr id="43" name="Group 3"/>
          <p:cNvGrpSpPr/>
          <p:nvPr/>
        </p:nvGrpSpPr>
        <p:grpSpPr>
          <a:xfrm rot="5400000">
            <a:off x="1639570" y="-1332230"/>
            <a:ext cx="2268220" cy="5563235"/>
            <a:chOff x="0" y="0"/>
            <a:chExt cx="660400" cy="1803858"/>
          </a:xfrm>
        </p:grpSpPr>
        <p:sp>
          <p:nvSpPr>
            <p:cNvPr id="4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45"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10" name="Group 10"/>
          <p:cNvGrpSpPr/>
          <p:nvPr/>
        </p:nvGrpSpPr>
        <p:grpSpPr>
          <a:xfrm rot="0">
            <a:off x="756000" y="657552"/>
            <a:ext cx="3594968" cy="1577004"/>
            <a:chOff x="0" y="-28575"/>
            <a:chExt cx="4793291" cy="2102671"/>
          </a:xfrm>
        </p:grpSpPr>
        <p:sp>
          <p:nvSpPr>
            <p:cNvPr id="11" name="TextBox 11"/>
            <p:cNvSpPr txBox="1"/>
            <p:nvPr/>
          </p:nvSpPr>
          <p:spPr>
            <a:xfrm>
              <a:off x="0" y="-28575"/>
              <a:ext cx="4579762" cy="1479762"/>
            </a:xfrm>
            <a:prstGeom prst="rect">
              <a:avLst/>
            </a:prstGeom>
          </p:spPr>
          <p:txBody>
            <a:bodyPr lIns="0" tIns="0" rIns="0" bIns="0" rtlCol="0" anchor="t">
              <a:spAutoFit/>
            </a:bodyPr>
            <a:lstStyle/>
            <a:p>
              <a:pPr marL="0" lvl="0" indent="0">
                <a:lnSpc>
                  <a:spcPts val="4480"/>
                </a:lnSpc>
              </a:pPr>
              <a:r>
                <a:rPr lang="en-US" sz="3500">
                  <a:solidFill>
                    <a:srgbClr val="FFFFFF"/>
                  </a:solidFill>
                  <a:latin typeface="Arial Black" panose="020B0A04020102020204" charset="0"/>
                  <a:ea typeface="Arial Black" panose="020B0A04020102020204" charset="0"/>
                  <a:cs typeface="Arial Black" panose="020B0A04020102020204" charset="0"/>
                </a:rPr>
                <a:t>Business Description</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12" name="TextBox 12"/>
            <p:cNvSpPr txBox="1"/>
            <p:nvPr/>
          </p:nvSpPr>
          <p:spPr>
            <a:xfrm>
              <a:off x="0" y="1718496"/>
              <a:ext cx="4793291" cy="355600"/>
            </a:xfrm>
            <a:prstGeom prst="rect">
              <a:avLst/>
            </a:prstGeom>
          </p:spPr>
          <p:txBody>
            <a:bodyPr lIns="0" tIns="0" rIns="0" bIns="0" rtlCol="0" anchor="t">
              <a:spAutoFit/>
            </a:bodyPr>
            <a:lstStyle/>
            <a:p>
              <a:pPr>
                <a:lnSpc>
                  <a:spcPts val="2080"/>
                </a:lnSpc>
              </a:pPr>
              <a:r>
                <a:rPr lang="en-US" sz="1600">
                  <a:solidFill>
                    <a:srgbClr val="FFFFFF"/>
                  </a:solidFill>
                  <a:latin typeface="Arial" panose="020B0604020202020204" pitchFamily="34" charset="0"/>
                  <a:ea typeface="Arial Black" panose="020B0A04020102020204" charset="0"/>
                  <a:cs typeface="Arial" panose="020B0604020202020204" pitchFamily="34" charset="0"/>
                </a:rPr>
                <a:t>Give a brief explanation for the page</a:t>
              </a:r>
              <a:endParaRPr lang="en-US" sz="1600">
                <a:solidFill>
                  <a:srgbClr val="FFFFFF"/>
                </a:solidFill>
                <a:latin typeface="Arial" panose="020B0604020202020204" pitchFamily="34" charset="0"/>
                <a:ea typeface="Arial Black" panose="020B0A04020102020204" charset="0"/>
                <a:cs typeface="Arial" panose="020B0604020202020204" pitchFamily="34" charset="0"/>
              </a:endParaRPr>
            </a:p>
          </p:txBody>
        </p:sp>
      </p:grpSp>
      <p:pic>
        <p:nvPicPr>
          <p:cNvPr id="13" name="Picture 13">
            <a:hlinkClick r:id="rId2" action="ppaction://hlinkfile"/>
          </p:cNvPr>
          <p:cNvPicPr>
            <a:picLocks noChangeAspect="1"/>
          </p:cNvPicPr>
          <p:nvPr/>
        </p:nvPicPr>
        <p:blipFill>
          <a:blip r:embed="rId3"/>
          <a:srcRect/>
          <a:stretch>
            <a:fillRect/>
          </a:stretch>
        </p:blipFill>
        <p:spPr>
          <a:xfrm>
            <a:off x="5517449" y="10087086"/>
            <a:ext cx="1777747" cy="4108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0">
            <a:off x="756000" y="3743082"/>
            <a:ext cx="6299300" cy="780800"/>
            <a:chOff x="0" y="-18627"/>
            <a:chExt cx="8399066" cy="1041067"/>
          </a:xfrm>
        </p:grpSpPr>
        <p:grpSp>
          <p:nvGrpSpPr>
            <p:cNvPr id="3" name="Group 3"/>
            <p:cNvGrpSpPr/>
            <p:nvPr/>
          </p:nvGrpSpPr>
          <p:grpSpPr>
            <a:xfrm rot="0">
              <a:off x="0" y="56498"/>
              <a:ext cx="911264" cy="882773"/>
              <a:chOff x="0" y="0"/>
              <a:chExt cx="839032" cy="812800"/>
            </a:xfrm>
          </p:grpSpPr>
          <p:sp>
            <p:nvSpPr>
              <p:cNvPr id="4" name="Freeform 4"/>
              <p:cNvSpPr/>
              <p:nvPr/>
            </p:nvSpPr>
            <p:spPr>
              <a:xfrm>
                <a:off x="14930" y="0"/>
                <a:ext cx="809173" cy="812800"/>
              </a:xfrm>
              <a:custGeom>
                <a:avLst/>
                <a:gdLst/>
                <a:ahLst/>
                <a:cxnLst/>
                <a:rect l="l" t="t" r="r" b="b"/>
                <a:pathLst>
                  <a:path w="809173" h="812800">
                    <a:moveTo>
                      <a:pt x="404586" y="0"/>
                    </a:moveTo>
                    <a:cubicBezTo>
                      <a:pt x="628325" y="1001"/>
                      <a:pt x="809173" y="182659"/>
                      <a:pt x="809173" y="406400"/>
                    </a:cubicBezTo>
                    <a:cubicBezTo>
                      <a:pt x="809173" y="630141"/>
                      <a:pt x="628325" y="811799"/>
                      <a:pt x="404586" y="812800"/>
                    </a:cubicBezTo>
                    <a:cubicBezTo>
                      <a:pt x="180847" y="811799"/>
                      <a:pt x="0" y="630141"/>
                      <a:pt x="0" y="406400"/>
                    </a:cubicBezTo>
                    <a:cubicBezTo>
                      <a:pt x="0" y="182659"/>
                      <a:pt x="180847" y="1001"/>
                      <a:pt x="404586" y="0"/>
                    </a:cubicBezTo>
                    <a:close/>
                  </a:path>
                </a:pathLst>
              </a:custGeom>
              <a:solidFill>
                <a:srgbClr val="063B39"/>
              </a:solidFill>
            </p:spPr>
          </p:sp>
          <p:sp>
            <p:nvSpPr>
              <p:cNvPr id="5" name="TextBox 5"/>
              <p:cNvSpPr txBox="1"/>
              <p:nvPr/>
            </p:nvSpPr>
            <p:spPr>
              <a:xfrm>
                <a:off x="76200" y="57150"/>
                <a:ext cx="660400" cy="679450"/>
              </a:xfrm>
              <a:prstGeom prst="rect">
                <a:avLst/>
              </a:prstGeom>
            </p:spPr>
            <p:txBody>
              <a:bodyPr lIns="42872" tIns="42872" rIns="42872" bIns="42872" rtlCol="0" anchor="ctr"/>
              <a:lstStyle/>
              <a:p>
                <a:pPr algn="ctr">
                  <a:lnSpc>
                    <a:spcPts val="2080"/>
                  </a:lnSpc>
                </a:pPr>
                <a:endParaRPr>
                  <a:ea typeface="Arial Black" panose="020B0A04020102020204" charset="0"/>
                  <a:cs typeface="Arial Black" panose="020B0A04020102020204" charset="0"/>
                </a:endParaRPr>
              </a:p>
            </p:txBody>
          </p:sp>
        </p:gr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87094" y="231361"/>
              <a:ext cx="537076" cy="533048"/>
            </a:xfrm>
            <a:prstGeom prst="rect">
              <a:avLst/>
            </a:prstGeom>
          </p:spPr>
        </p:pic>
        <p:sp>
          <p:nvSpPr>
            <p:cNvPr id="7" name="TextBox 7"/>
            <p:cNvSpPr txBox="1"/>
            <p:nvPr/>
          </p:nvSpPr>
          <p:spPr>
            <a:xfrm>
              <a:off x="1148927" y="-18627"/>
              <a:ext cx="3683846" cy="355600"/>
            </a:xfrm>
            <a:prstGeom prst="rect">
              <a:avLst/>
            </a:prstGeom>
          </p:spPr>
          <p:txBody>
            <a:bodyPr wrap="square"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Waste collection</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8" name="TextBox 8"/>
            <p:cNvSpPr txBox="1"/>
            <p:nvPr/>
          </p:nvSpPr>
          <p:spPr>
            <a:xfrm>
              <a:off x="1148872" y="489040"/>
              <a:ext cx="7250194" cy="5334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We provide curbside collection of household and commercial waste using specialized trucks.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grpSp>
        <p:nvGrpSpPr>
          <p:cNvPr id="9" name="Group 9"/>
          <p:cNvGrpSpPr/>
          <p:nvPr/>
        </p:nvGrpSpPr>
        <p:grpSpPr>
          <a:xfrm rot="0">
            <a:off x="756000" y="5210455"/>
            <a:ext cx="6299300" cy="718740"/>
            <a:chOff x="0" y="-19050"/>
            <a:chExt cx="8399066" cy="958321"/>
          </a:xfrm>
        </p:grpSpPr>
        <p:sp>
          <p:nvSpPr>
            <p:cNvPr id="10" name="TextBox 10"/>
            <p:cNvSpPr txBox="1"/>
            <p:nvPr/>
          </p:nvSpPr>
          <p:spPr>
            <a:xfrm>
              <a:off x="1148872" y="-19050"/>
              <a:ext cx="3595572"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Waste transportation</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11" name="TextBox 11"/>
            <p:cNvSpPr txBox="1"/>
            <p:nvPr/>
          </p:nvSpPr>
          <p:spPr>
            <a:xfrm>
              <a:off x="1148872" y="489040"/>
              <a:ext cx="7250194" cy="2667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We transport waste to our designated landfill sites using our own fleet of vehicles.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nvGrpSpPr>
            <p:cNvPr id="12" name="Group 12"/>
            <p:cNvGrpSpPr/>
            <p:nvPr/>
          </p:nvGrpSpPr>
          <p:grpSpPr>
            <a:xfrm rot="0">
              <a:off x="0" y="56498"/>
              <a:ext cx="911264" cy="882773"/>
              <a:chOff x="0" y="0"/>
              <a:chExt cx="839032" cy="812800"/>
            </a:xfrm>
          </p:grpSpPr>
          <p:sp>
            <p:nvSpPr>
              <p:cNvPr id="13" name="Freeform 13"/>
              <p:cNvSpPr/>
              <p:nvPr/>
            </p:nvSpPr>
            <p:spPr>
              <a:xfrm>
                <a:off x="14930" y="0"/>
                <a:ext cx="809173" cy="812800"/>
              </a:xfrm>
              <a:custGeom>
                <a:avLst/>
                <a:gdLst/>
                <a:ahLst/>
                <a:cxnLst/>
                <a:rect l="l" t="t" r="r" b="b"/>
                <a:pathLst>
                  <a:path w="809173" h="812800">
                    <a:moveTo>
                      <a:pt x="404586" y="0"/>
                    </a:moveTo>
                    <a:cubicBezTo>
                      <a:pt x="628325" y="1001"/>
                      <a:pt x="809173" y="182659"/>
                      <a:pt x="809173" y="406400"/>
                    </a:cubicBezTo>
                    <a:cubicBezTo>
                      <a:pt x="809173" y="630141"/>
                      <a:pt x="628325" y="811799"/>
                      <a:pt x="404586" y="812800"/>
                    </a:cubicBezTo>
                    <a:cubicBezTo>
                      <a:pt x="180847" y="811799"/>
                      <a:pt x="0" y="630141"/>
                      <a:pt x="0" y="406400"/>
                    </a:cubicBezTo>
                    <a:cubicBezTo>
                      <a:pt x="0" y="182659"/>
                      <a:pt x="180847" y="1001"/>
                      <a:pt x="404586" y="0"/>
                    </a:cubicBezTo>
                    <a:close/>
                  </a:path>
                </a:pathLst>
              </a:custGeom>
              <a:solidFill>
                <a:srgbClr val="063B39"/>
              </a:solidFill>
            </p:spPr>
          </p:sp>
          <p:sp>
            <p:nvSpPr>
              <p:cNvPr id="14" name="TextBox 14"/>
              <p:cNvSpPr txBox="1"/>
              <p:nvPr/>
            </p:nvSpPr>
            <p:spPr>
              <a:xfrm>
                <a:off x="76200" y="57150"/>
                <a:ext cx="660400" cy="679450"/>
              </a:xfrm>
              <a:prstGeom prst="rect">
                <a:avLst/>
              </a:prstGeom>
            </p:spPr>
            <p:txBody>
              <a:bodyPr lIns="42872" tIns="42872" rIns="42872" bIns="42872" rtlCol="0" anchor="ctr"/>
              <a:lstStyle/>
              <a:p>
                <a:pPr algn="ctr">
                  <a:lnSpc>
                    <a:spcPts val="2080"/>
                  </a:lnSpc>
                </a:pPr>
                <a:endParaRPr>
                  <a:ea typeface="Arial Black" panose="020B0A04020102020204" charset="0"/>
                  <a:cs typeface="Arial Black" panose="020B0A04020102020204" charset="0"/>
                </a:endParaRP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682" y="283777"/>
              <a:ext cx="663899" cy="428215"/>
            </a:xfrm>
            <a:prstGeom prst="rect">
              <a:avLst/>
            </a:prstGeom>
          </p:spPr>
        </p:pic>
      </p:grpSp>
      <p:grpSp>
        <p:nvGrpSpPr>
          <p:cNvPr id="16" name="Group 16"/>
          <p:cNvGrpSpPr/>
          <p:nvPr/>
        </p:nvGrpSpPr>
        <p:grpSpPr>
          <a:xfrm rot="0">
            <a:off x="756000" y="8151910"/>
            <a:ext cx="6299300" cy="781117"/>
            <a:chOff x="0" y="-19050"/>
            <a:chExt cx="8399066" cy="1041490"/>
          </a:xfrm>
        </p:grpSpPr>
        <p:sp>
          <p:nvSpPr>
            <p:cNvPr id="17" name="TextBox 17"/>
            <p:cNvSpPr txBox="1"/>
            <p:nvPr/>
          </p:nvSpPr>
          <p:spPr>
            <a:xfrm>
              <a:off x="1148872" y="-19050"/>
              <a:ext cx="3595572"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Recycling</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18" name="TextBox 18"/>
            <p:cNvSpPr txBox="1"/>
            <p:nvPr/>
          </p:nvSpPr>
          <p:spPr>
            <a:xfrm>
              <a:off x="1148872" y="489040"/>
              <a:ext cx="7250194" cy="5334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We provide recycling services for paper, plastic, glass, and metal products, diverting waste from landfills.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nvGrpSpPr>
            <p:cNvPr id="19" name="Group 19"/>
            <p:cNvGrpSpPr/>
            <p:nvPr/>
          </p:nvGrpSpPr>
          <p:grpSpPr>
            <a:xfrm rot="0">
              <a:off x="0" y="56498"/>
              <a:ext cx="911264" cy="882773"/>
              <a:chOff x="0" y="0"/>
              <a:chExt cx="839032" cy="812800"/>
            </a:xfrm>
          </p:grpSpPr>
          <p:sp>
            <p:nvSpPr>
              <p:cNvPr id="20" name="Freeform 20"/>
              <p:cNvSpPr/>
              <p:nvPr/>
            </p:nvSpPr>
            <p:spPr>
              <a:xfrm>
                <a:off x="14930" y="0"/>
                <a:ext cx="809173" cy="812800"/>
              </a:xfrm>
              <a:custGeom>
                <a:avLst/>
                <a:gdLst/>
                <a:ahLst/>
                <a:cxnLst/>
                <a:rect l="l" t="t" r="r" b="b"/>
                <a:pathLst>
                  <a:path w="809173" h="812800">
                    <a:moveTo>
                      <a:pt x="404586" y="0"/>
                    </a:moveTo>
                    <a:cubicBezTo>
                      <a:pt x="628325" y="1001"/>
                      <a:pt x="809173" y="182659"/>
                      <a:pt x="809173" y="406400"/>
                    </a:cubicBezTo>
                    <a:cubicBezTo>
                      <a:pt x="809173" y="630141"/>
                      <a:pt x="628325" y="811799"/>
                      <a:pt x="404586" y="812800"/>
                    </a:cubicBezTo>
                    <a:cubicBezTo>
                      <a:pt x="180847" y="811799"/>
                      <a:pt x="0" y="630141"/>
                      <a:pt x="0" y="406400"/>
                    </a:cubicBezTo>
                    <a:cubicBezTo>
                      <a:pt x="0" y="182659"/>
                      <a:pt x="180847" y="1001"/>
                      <a:pt x="404586" y="0"/>
                    </a:cubicBezTo>
                    <a:close/>
                  </a:path>
                </a:pathLst>
              </a:custGeom>
              <a:solidFill>
                <a:srgbClr val="063B39"/>
              </a:solidFill>
            </p:spPr>
          </p:sp>
          <p:sp>
            <p:nvSpPr>
              <p:cNvPr id="21" name="TextBox 21"/>
              <p:cNvSpPr txBox="1"/>
              <p:nvPr/>
            </p:nvSpPr>
            <p:spPr>
              <a:xfrm>
                <a:off x="76200" y="57150"/>
                <a:ext cx="660400" cy="679450"/>
              </a:xfrm>
              <a:prstGeom prst="rect">
                <a:avLst/>
              </a:prstGeom>
            </p:spPr>
            <p:txBody>
              <a:bodyPr lIns="42872" tIns="42872" rIns="42872" bIns="42872" rtlCol="0" anchor="ctr"/>
              <a:lstStyle/>
              <a:p>
                <a:pPr algn="ctr">
                  <a:lnSpc>
                    <a:spcPts val="2080"/>
                  </a:lnSpc>
                </a:pPr>
                <a:endParaRPr>
                  <a:ea typeface="Arial Black" panose="020B0A04020102020204" charset="0"/>
                  <a:cs typeface="Arial Black" panose="020B0A04020102020204" charset="0"/>
                </a:endParaRPr>
              </a:p>
            </p:txBody>
          </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0903" y="183156"/>
              <a:ext cx="629457" cy="629457"/>
            </a:xfrm>
            <a:prstGeom prst="rect">
              <a:avLst/>
            </a:prstGeom>
          </p:spPr>
        </p:pic>
      </p:grpSp>
      <p:grpSp>
        <p:nvGrpSpPr>
          <p:cNvPr id="43" name="Group 3"/>
          <p:cNvGrpSpPr/>
          <p:nvPr/>
        </p:nvGrpSpPr>
        <p:grpSpPr>
          <a:xfrm rot="5400000">
            <a:off x="1639570" y="-1332230"/>
            <a:ext cx="2268220" cy="5563235"/>
            <a:chOff x="0" y="0"/>
            <a:chExt cx="660400" cy="1803858"/>
          </a:xfrm>
        </p:grpSpPr>
        <p:sp>
          <p:nvSpPr>
            <p:cNvPr id="4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45"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26" name="Group 26"/>
          <p:cNvGrpSpPr/>
          <p:nvPr/>
        </p:nvGrpSpPr>
        <p:grpSpPr>
          <a:xfrm rot="0">
            <a:off x="756000" y="1002296"/>
            <a:ext cx="4071620" cy="951230"/>
            <a:chOff x="0" y="57150"/>
            <a:chExt cx="5428827" cy="1268307"/>
          </a:xfrm>
        </p:grpSpPr>
        <p:sp>
          <p:nvSpPr>
            <p:cNvPr id="27" name="TextBox 27"/>
            <p:cNvSpPr txBox="1"/>
            <p:nvPr/>
          </p:nvSpPr>
          <p:spPr>
            <a:xfrm>
              <a:off x="0" y="57150"/>
              <a:ext cx="4579762" cy="645583"/>
            </a:xfrm>
            <a:prstGeom prst="rect">
              <a:avLst/>
            </a:prstGeom>
          </p:spPr>
          <p:txBody>
            <a:bodyPr lIns="0" tIns="0" rIns="0" bIns="0" rtlCol="0" anchor="t">
              <a:spAutoFit/>
            </a:bodyPr>
            <a:lstStyle/>
            <a:p>
              <a:pPr marL="0" lvl="0" indent="0">
                <a:lnSpc>
                  <a:spcPts val="3500"/>
                </a:lnSpc>
              </a:pPr>
              <a:r>
                <a:rPr lang="en-US" sz="3500">
                  <a:solidFill>
                    <a:srgbClr val="FFFFFF"/>
                  </a:solidFill>
                  <a:latin typeface="Arial Black" panose="020B0A04020102020204" charset="0"/>
                  <a:ea typeface="Arial Black" panose="020B0A04020102020204" charset="0"/>
                  <a:cs typeface="Arial Black" panose="020B0A04020102020204" charset="0"/>
                </a:rPr>
                <a:t>Services List</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28" name="TextBox 28"/>
            <p:cNvSpPr txBox="1"/>
            <p:nvPr/>
          </p:nvSpPr>
          <p:spPr>
            <a:xfrm>
              <a:off x="0" y="969857"/>
              <a:ext cx="5428827" cy="355600"/>
            </a:xfrm>
            <a:prstGeom prst="rect">
              <a:avLst/>
            </a:prstGeom>
          </p:spPr>
          <p:txBody>
            <a:bodyPr wrap="square" lIns="0" tIns="0" rIns="0" bIns="0" rtlCol="0" anchor="t">
              <a:spAutoFit/>
            </a:bodyPr>
            <a:lstStyle/>
            <a:p>
              <a:pPr>
                <a:lnSpc>
                  <a:spcPts val="2080"/>
                </a:lnSpc>
              </a:pPr>
              <a:r>
                <a:rPr lang="en-US" sz="1600">
                  <a:solidFill>
                    <a:srgbClr val="FFFFFF"/>
                  </a:solidFill>
                  <a:latin typeface="Arial Black" panose="020B0A04020102020204" charset="0"/>
                  <a:ea typeface="Arial Black" panose="020B0A04020102020204" charset="0"/>
                  <a:cs typeface="Arial Black" panose="020B0A04020102020204" charset="0"/>
                </a:rPr>
                <a:t>Give a brief explanation for the page</a:t>
              </a:r>
              <a:endParaRPr lang="en-US" sz="1600">
                <a:solidFill>
                  <a:srgbClr val="FFFFFF"/>
                </a:solidFill>
                <a:latin typeface="Arial Black" panose="020B0A04020102020204" charset="0"/>
                <a:ea typeface="Arial Black" panose="020B0A04020102020204" charset="0"/>
                <a:cs typeface="Arial Black" panose="020B0A04020102020204" charset="0"/>
              </a:endParaRPr>
            </a:p>
          </p:txBody>
        </p:sp>
      </p:grpSp>
      <p:grpSp>
        <p:nvGrpSpPr>
          <p:cNvPr id="29" name="Group 29"/>
          <p:cNvGrpSpPr/>
          <p:nvPr/>
        </p:nvGrpSpPr>
        <p:grpSpPr>
          <a:xfrm rot="0">
            <a:off x="756000" y="6681183"/>
            <a:ext cx="6299300" cy="781117"/>
            <a:chOff x="0" y="-19050"/>
            <a:chExt cx="8399066" cy="1041490"/>
          </a:xfrm>
        </p:grpSpPr>
        <p:sp>
          <p:nvSpPr>
            <p:cNvPr id="30" name="TextBox 30"/>
            <p:cNvSpPr txBox="1"/>
            <p:nvPr/>
          </p:nvSpPr>
          <p:spPr>
            <a:xfrm>
              <a:off x="1148872" y="-19050"/>
              <a:ext cx="3595572"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Waste disposal</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31" name="TextBox 31"/>
            <p:cNvSpPr txBox="1"/>
            <p:nvPr/>
          </p:nvSpPr>
          <p:spPr>
            <a:xfrm>
              <a:off x="1148872" y="489040"/>
              <a:ext cx="7250194" cy="53340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We dispose of waste in an environmentally friendly manner, adhering to all regulations and guidelines.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nvGrpSpPr>
            <p:cNvPr id="32" name="Group 32"/>
            <p:cNvGrpSpPr/>
            <p:nvPr/>
          </p:nvGrpSpPr>
          <p:grpSpPr>
            <a:xfrm rot="0">
              <a:off x="0" y="56498"/>
              <a:ext cx="911264" cy="882773"/>
              <a:chOff x="0" y="0"/>
              <a:chExt cx="839032" cy="812800"/>
            </a:xfrm>
          </p:grpSpPr>
          <p:sp>
            <p:nvSpPr>
              <p:cNvPr id="33" name="Freeform 33"/>
              <p:cNvSpPr/>
              <p:nvPr/>
            </p:nvSpPr>
            <p:spPr>
              <a:xfrm>
                <a:off x="14930" y="0"/>
                <a:ext cx="809173" cy="812800"/>
              </a:xfrm>
              <a:custGeom>
                <a:avLst/>
                <a:gdLst/>
                <a:ahLst/>
                <a:cxnLst/>
                <a:rect l="l" t="t" r="r" b="b"/>
                <a:pathLst>
                  <a:path w="809173" h="812800">
                    <a:moveTo>
                      <a:pt x="404586" y="0"/>
                    </a:moveTo>
                    <a:cubicBezTo>
                      <a:pt x="628325" y="1001"/>
                      <a:pt x="809173" y="182659"/>
                      <a:pt x="809173" y="406400"/>
                    </a:cubicBezTo>
                    <a:cubicBezTo>
                      <a:pt x="809173" y="630141"/>
                      <a:pt x="628325" y="811799"/>
                      <a:pt x="404586" y="812800"/>
                    </a:cubicBezTo>
                    <a:cubicBezTo>
                      <a:pt x="180847" y="811799"/>
                      <a:pt x="0" y="630141"/>
                      <a:pt x="0" y="406400"/>
                    </a:cubicBezTo>
                    <a:cubicBezTo>
                      <a:pt x="0" y="182659"/>
                      <a:pt x="180847" y="1001"/>
                      <a:pt x="404586" y="0"/>
                    </a:cubicBezTo>
                    <a:close/>
                  </a:path>
                </a:pathLst>
              </a:custGeom>
              <a:solidFill>
                <a:srgbClr val="063B39"/>
              </a:solidFill>
            </p:spPr>
          </p:sp>
          <p:sp>
            <p:nvSpPr>
              <p:cNvPr id="34" name="TextBox 34"/>
              <p:cNvSpPr txBox="1"/>
              <p:nvPr/>
            </p:nvSpPr>
            <p:spPr>
              <a:xfrm>
                <a:off x="76200" y="57150"/>
                <a:ext cx="660400" cy="679450"/>
              </a:xfrm>
              <a:prstGeom prst="rect">
                <a:avLst/>
              </a:prstGeom>
            </p:spPr>
            <p:txBody>
              <a:bodyPr lIns="42872" tIns="42872" rIns="42872" bIns="42872" rtlCol="0" anchor="ctr"/>
              <a:lstStyle/>
              <a:p>
                <a:pPr algn="ctr">
                  <a:lnSpc>
                    <a:spcPts val="2080"/>
                  </a:lnSpc>
                </a:pPr>
                <a:endParaRPr>
                  <a:ea typeface="Arial Black" panose="020B0A04020102020204" charset="0"/>
                  <a:cs typeface="Arial Black" panose="020B0A04020102020204" charset="0"/>
                </a:endParaRPr>
              </a:p>
            </p:txBody>
          </p:sp>
        </p:grpSp>
        <p:pic>
          <p:nvPicPr>
            <p:cNvPr id="35" name="Picture 3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0232" t="5046" r="9401" b="5827"/>
            <a:stretch>
              <a:fillRect/>
            </a:stretch>
          </p:blipFill>
          <p:spPr>
            <a:xfrm>
              <a:off x="142093" y="150169"/>
              <a:ext cx="627077" cy="695432"/>
            </a:xfrm>
            <a:prstGeom prst="rect">
              <a:avLst/>
            </a:prstGeom>
          </p:spPr>
        </p:pic>
      </p:grpSp>
      <p:pic>
        <p:nvPicPr>
          <p:cNvPr id="36" name="Picture 36">
            <a:hlinkClick r:id="rId9" action="ppaction://hlinkfile"/>
          </p:cNvPr>
          <p:cNvPicPr>
            <a:picLocks noChangeAspect="1"/>
          </p:cNvPicPr>
          <p:nvPr/>
        </p:nvPicPr>
        <p:blipFill>
          <a:blip r:embed="rId10"/>
          <a:srcRect/>
          <a:stretch>
            <a:fillRect/>
          </a:stretch>
        </p:blipFill>
        <p:spPr>
          <a:xfrm>
            <a:off x="5513629" y="10087086"/>
            <a:ext cx="1781567" cy="4117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618308" y="3061081"/>
            <a:ext cx="4613041" cy="255905"/>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Waste Management Market</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3" name="TextBox 3"/>
          <p:cNvSpPr txBox="1"/>
          <p:nvPr/>
        </p:nvSpPr>
        <p:spPr>
          <a:xfrm>
            <a:off x="618308" y="3402270"/>
            <a:ext cx="6436991" cy="1400175"/>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Waste management is a growing industry that focuses on the collection, transportation, and disposal of waste products. With increasing urbanization and population growth, the amount of waste generated worldwide is expected to increase significantly over the next few decades. </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a:p>
            <a:pPr>
              <a:lnSpc>
                <a:spcPts val="1560"/>
              </a:lnSpc>
            </a:pPr>
            <a:endParaRPr>
              <a:latin typeface="Arial" panose="020B0604020202020204" pitchFamily="34" charset="0"/>
              <a:ea typeface="Arial Black" panose="020B0A04020102020204" charset="0"/>
              <a:cs typeface="Arial" panose="020B0604020202020204" pitchFamily="34" charset="0"/>
            </a:endParaRPr>
          </a:p>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The global waste management market is projected to reach $484.9 billion by 2025, growing at a CAGR of 5.1% from 2020 to 2025. This growth is driven by increasing environmental concerns, stringent regulations, and the adoption of sustainable waste management practices.</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4" name="TextBox 4"/>
          <p:cNvSpPr txBox="1"/>
          <p:nvPr/>
        </p:nvSpPr>
        <p:spPr>
          <a:xfrm>
            <a:off x="618308" y="5384074"/>
            <a:ext cx="2921183" cy="255905"/>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Lack of reliable brands</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5" name="TextBox 5"/>
          <p:cNvSpPr txBox="1"/>
          <p:nvPr/>
        </p:nvSpPr>
        <p:spPr>
          <a:xfrm>
            <a:off x="618308" y="5725704"/>
            <a:ext cx="6436991" cy="400050"/>
          </a:xfrm>
          <a:prstGeom prst="rect">
            <a:avLst/>
          </a:prstGeom>
        </p:spPr>
        <p:txBody>
          <a:bodyPr lIns="0" tIns="0" rIns="0" bIns="0" rtlCol="0" anchor="t">
            <a:spAutoFit/>
          </a:bodyPr>
          <a:lstStyle/>
          <a:p>
            <a:pPr>
              <a:lnSpc>
                <a:spcPts val="1560"/>
              </a:lnSpc>
            </a:pPr>
            <a:r>
              <a:rPr lang="en-US" sz="1200">
                <a:solidFill>
                  <a:srgbClr val="000001"/>
                </a:solidFill>
                <a:latin typeface="Arial" panose="020B0604020202020204" pitchFamily="34" charset="0"/>
                <a:ea typeface="Arial Black" panose="020B0A04020102020204" charset="0"/>
                <a:cs typeface="Arial" panose="020B0604020202020204" pitchFamily="34" charset="0"/>
              </a:rPr>
              <a:t>Even though four major players dominate this market, [Add your Company Name] aims to provide business owners with an alternative that is more reliable and affordable.</a:t>
            </a:r>
            <a:endParaRPr lang="en-US" sz="1200">
              <a:solidFill>
                <a:srgbClr val="000001"/>
              </a:solidFill>
              <a:latin typeface="Arial" panose="020B0604020202020204" pitchFamily="34" charset="0"/>
              <a:ea typeface="Arial Black" panose="020B0A04020102020204" charset="0"/>
              <a:cs typeface="Arial" panose="020B0604020202020204" pitchFamily="34" charset="0"/>
            </a:endParaRPr>
          </a:p>
        </p:txBody>
      </p:sp>
      <p:grpSp>
        <p:nvGrpSpPr>
          <p:cNvPr id="6" name="Group 6"/>
          <p:cNvGrpSpPr/>
          <p:nvPr/>
        </p:nvGrpSpPr>
        <p:grpSpPr>
          <a:xfrm rot="0">
            <a:off x="1894802" y="6551994"/>
            <a:ext cx="3695833" cy="2961259"/>
            <a:chOff x="0" y="0"/>
            <a:chExt cx="4927777" cy="3948345"/>
          </a:xfrm>
        </p:grpSpPr>
        <p:grpSp>
          <p:nvGrpSpPr>
            <p:cNvPr id="7" name="Group 7"/>
            <p:cNvGrpSpPr>
              <a:grpSpLocks noChangeAspect="1"/>
            </p:cNvGrpSpPr>
            <p:nvPr/>
          </p:nvGrpSpPr>
          <p:grpSpPr>
            <a:xfrm rot="0">
              <a:off x="1190956" y="0"/>
              <a:ext cx="3730471" cy="3643968"/>
              <a:chOff x="0" y="0"/>
              <a:chExt cx="3730471" cy="3643968"/>
            </a:xfrm>
          </p:grpSpPr>
          <p:sp>
            <p:nvSpPr>
              <p:cNvPr id="8" name="Freeform 8"/>
              <p:cNvSpPr/>
              <p:nvPr/>
            </p:nvSpPr>
            <p:spPr>
              <a:xfrm>
                <a:off x="-6350" y="0"/>
                <a:ext cx="3743171" cy="3643968"/>
              </a:xfrm>
              <a:custGeom>
                <a:avLst/>
                <a:gdLst/>
                <a:ahLst/>
                <a:cxnLst/>
                <a:rect l="l" t="t" r="r" b="b"/>
                <a:pathLst>
                  <a:path w="3743171" h="3643968">
                    <a:moveTo>
                      <a:pt x="0" y="0"/>
                    </a:moveTo>
                    <a:lnTo>
                      <a:pt x="12700" y="0"/>
                    </a:lnTo>
                    <a:lnTo>
                      <a:pt x="12700" y="3643968"/>
                    </a:lnTo>
                    <a:lnTo>
                      <a:pt x="0" y="3643968"/>
                    </a:lnTo>
                    <a:close/>
                    <a:moveTo>
                      <a:pt x="1243490" y="0"/>
                    </a:moveTo>
                    <a:lnTo>
                      <a:pt x="1256190" y="0"/>
                    </a:lnTo>
                    <a:lnTo>
                      <a:pt x="1256190" y="3643968"/>
                    </a:lnTo>
                    <a:lnTo>
                      <a:pt x="1243490" y="3643968"/>
                    </a:lnTo>
                    <a:close/>
                    <a:moveTo>
                      <a:pt x="2486981" y="0"/>
                    </a:moveTo>
                    <a:lnTo>
                      <a:pt x="2499681" y="0"/>
                    </a:lnTo>
                    <a:lnTo>
                      <a:pt x="2499681" y="3643968"/>
                    </a:lnTo>
                    <a:lnTo>
                      <a:pt x="2486981" y="3643968"/>
                    </a:lnTo>
                    <a:close/>
                    <a:moveTo>
                      <a:pt x="3730471" y="0"/>
                    </a:moveTo>
                    <a:lnTo>
                      <a:pt x="3743171" y="0"/>
                    </a:lnTo>
                    <a:lnTo>
                      <a:pt x="3743171" y="3643968"/>
                    </a:lnTo>
                    <a:lnTo>
                      <a:pt x="3730471" y="3643968"/>
                    </a:lnTo>
                    <a:close/>
                  </a:path>
                </a:pathLst>
              </a:custGeom>
              <a:solidFill>
                <a:srgbClr val="000001">
                  <a:alpha val="24706"/>
                </a:srgbClr>
              </a:solidFill>
            </p:spPr>
          </p:sp>
        </p:grpSp>
        <p:sp>
          <p:nvSpPr>
            <p:cNvPr id="9" name="TextBox 9"/>
            <p:cNvSpPr txBox="1"/>
            <p:nvPr/>
          </p:nvSpPr>
          <p:spPr>
            <a:xfrm>
              <a:off x="1137973" y="3709585"/>
              <a:ext cx="105966" cy="238760"/>
            </a:xfrm>
            <a:prstGeom prst="rect">
              <a:avLst/>
            </a:prstGeom>
          </p:spPr>
          <p:txBody>
            <a:bodyPr lIns="0" tIns="0" rIns="0" bIns="0" rtlCol="0" anchor="t">
              <a:spAutoFit/>
            </a:bodyPr>
            <a:lstStyle/>
            <a:p>
              <a:pPr algn="ct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10" name="TextBox 10"/>
            <p:cNvSpPr txBox="1"/>
            <p:nvPr/>
          </p:nvSpPr>
          <p:spPr>
            <a:xfrm>
              <a:off x="2330266" y="3709585"/>
              <a:ext cx="208359" cy="238760"/>
            </a:xfrm>
            <a:prstGeom prst="rect">
              <a:avLst/>
            </a:prstGeom>
          </p:spPr>
          <p:txBody>
            <a:bodyPr lIns="0" tIns="0" rIns="0" bIns="0" rtlCol="0" anchor="t">
              <a:spAutoFit/>
            </a:bodyPr>
            <a:lstStyle/>
            <a:p>
              <a:pPr algn="ct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20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11" name="TextBox 11"/>
            <p:cNvSpPr txBox="1"/>
            <p:nvPr/>
          </p:nvSpPr>
          <p:spPr>
            <a:xfrm>
              <a:off x="3570681" y="3709585"/>
              <a:ext cx="214511" cy="238760"/>
            </a:xfrm>
            <a:prstGeom prst="rect">
              <a:avLst/>
            </a:prstGeom>
          </p:spPr>
          <p:txBody>
            <a:bodyPr lIns="0" tIns="0" rIns="0" bIns="0" rtlCol="0" anchor="t">
              <a:spAutoFit/>
            </a:bodyPr>
            <a:lstStyle/>
            <a:p>
              <a:pPr algn="ct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40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12" name="TextBox 12"/>
            <p:cNvSpPr txBox="1"/>
            <p:nvPr/>
          </p:nvSpPr>
          <p:spPr>
            <a:xfrm>
              <a:off x="4644633" y="3675718"/>
              <a:ext cx="211534" cy="238760"/>
            </a:xfrm>
            <a:prstGeom prst="rect">
              <a:avLst/>
            </a:prstGeom>
          </p:spPr>
          <p:txBody>
            <a:bodyPr lIns="0" tIns="0" rIns="0" bIns="0" rtlCol="0" anchor="t">
              <a:spAutoFit/>
            </a:bodyPr>
            <a:lstStyle/>
            <a:p>
              <a:pPr algn="ct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60</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13" name="TextBox 13"/>
            <p:cNvSpPr txBox="1"/>
            <p:nvPr/>
          </p:nvSpPr>
          <p:spPr>
            <a:xfrm>
              <a:off x="33933" y="111331"/>
              <a:ext cx="1072356" cy="238760"/>
            </a:xfrm>
            <a:prstGeom prst="rect">
              <a:avLst/>
            </a:prstGeom>
          </p:spPr>
          <p:txBody>
            <a:bodyPr lIns="0" tIns="0" rIns="0" bIns="0" rtlCol="0" anchor="t">
              <a:spAutoFit/>
            </a:bodyPr>
            <a:lstStyle/>
            <a:p>
              <a:pPr algn="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Competitor 1 </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14" name="TextBox 14"/>
            <p:cNvSpPr txBox="1"/>
            <p:nvPr/>
          </p:nvSpPr>
          <p:spPr>
            <a:xfrm>
              <a:off x="6350" y="1174155"/>
              <a:ext cx="1099939" cy="238760"/>
            </a:xfrm>
            <a:prstGeom prst="rect">
              <a:avLst/>
            </a:prstGeom>
          </p:spPr>
          <p:txBody>
            <a:bodyPr lIns="0" tIns="0" rIns="0" bIns="0" rtlCol="0" anchor="t">
              <a:spAutoFit/>
            </a:bodyPr>
            <a:lstStyle/>
            <a:p>
              <a:pPr algn="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Competitor 2 </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15" name="TextBox 15"/>
            <p:cNvSpPr txBox="1"/>
            <p:nvPr/>
          </p:nvSpPr>
          <p:spPr>
            <a:xfrm>
              <a:off x="992" y="2236979"/>
              <a:ext cx="1105297" cy="238760"/>
            </a:xfrm>
            <a:prstGeom prst="rect">
              <a:avLst/>
            </a:prstGeom>
          </p:spPr>
          <p:txBody>
            <a:bodyPr lIns="0" tIns="0" rIns="0" bIns="0" rtlCol="0" anchor="t">
              <a:spAutoFit/>
            </a:bodyPr>
            <a:lstStyle/>
            <a:p>
              <a:pPr algn="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Competitor 3 </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p:txBody>
        </p:sp>
        <p:sp>
          <p:nvSpPr>
            <p:cNvPr id="16" name="TextBox 16"/>
            <p:cNvSpPr txBox="1"/>
            <p:nvPr/>
          </p:nvSpPr>
          <p:spPr>
            <a:xfrm>
              <a:off x="0" y="3299803"/>
              <a:ext cx="1106289" cy="238760"/>
            </a:xfrm>
            <a:prstGeom prst="rect">
              <a:avLst/>
            </a:prstGeom>
          </p:spPr>
          <p:txBody>
            <a:bodyPr lIns="0" tIns="0" rIns="0" bIns="0" rtlCol="0" anchor="t">
              <a:spAutoFit/>
            </a:bodyPr>
            <a:lstStyle/>
            <a:p>
              <a:pPr algn="r">
                <a:lnSpc>
                  <a:spcPts val="1400"/>
                </a:lnSpc>
              </a:pPr>
              <a:r>
                <a:rPr lang="en-US" sz="1000">
                  <a:solidFill>
                    <a:srgbClr val="000001"/>
                  </a:solidFill>
                  <a:latin typeface="Arial" panose="020B0604020202020204" pitchFamily="34" charset="0"/>
                  <a:ea typeface="Arial Black" panose="020B0A04020102020204" charset="0"/>
                  <a:cs typeface="Arial" panose="020B0604020202020204" pitchFamily="34" charset="0"/>
                </a:rPr>
                <a:t>Competitor 4 </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p:txBody>
        </p:sp>
        <p:grpSp>
          <p:nvGrpSpPr>
            <p:cNvPr id="17" name="Group 17"/>
            <p:cNvGrpSpPr>
              <a:grpSpLocks noChangeAspect="1"/>
            </p:cNvGrpSpPr>
            <p:nvPr/>
          </p:nvGrpSpPr>
          <p:grpSpPr>
            <a:xfrm rot="0">
              <a:off x="1190956" y="0"/>
              <a:ext cx="3736821" cy="3643968"/>
              <a:chOff x="0" y="0"/>
              <a:chExt cx="3736821" cy="3643968"/>
            </a:xfrm>
          </p:grpSpPr>
          <p:sp>
            <p:nvSpPr>
              <p:cNvPr id="18" name="Freeform 18"/>
              <p:cNvSpPr/>
              <p:nvPr/>
            </p:nvSpPr>
            <p:spPr>
              <a:xfrm>
                <a:off x="0" y="0"/>
                <a:ext cx="1871586" cy="455496"/>
              </a:xfrm>
              <a:custGeom>
                <a:avLst/>
                <a:gdLst/>
                <a:ahLst/>
                <a:cxnLst/>
                <a:rect l="l" t="t" r="r" b="b"/>
                <a:pathLst>
                  <a:path w="1871586" h="455496">
                    <a:moveTo>
                      <a:pt x="0" y="0"/>
                    </a:moveTo>
                    <a:lnTo>
                      <a:pt x="1643838" y="0"/>
                    </a:lnTo>
                    <a:lnTo>
                      <a:pt x="1643838" y="0"/>
                    </a:lnTo>
                    <a:cubicBezTo>
                      <a:pt x="1769619" y="0"/>
                      <a:pt x="1871586" y="101966"/>
                      <a:pt x="1871586" y="227748"/>
                    </a:cubicBezTo>
                    <a:lnTo>
                      <a:pt x="1871586" y="227748"/>
                    </a:lnTo>
                    <a:cubicBezTo>
                      <a:pt x="1871586" y="353530"/>
                      <a:pt x="1769619" y="455496"/>
                      <a:pt x="1643838" y="455496"/>
                    </a:cubicBezTo>
                    <a:lnTo>
                      <a:pt x="0" y="455496"/>
                    </a:lnTo>
                    <a:close/>
                  </a:path>
                </a:pathLst>
              </a:custGeom>
              <a:solidFill>
                <a:srgbClr val="B6E972"/>
              </a:solidFill>
            </p:spPr>
          </p:sp>
          <p:sp>
            <p:nvSpPr>
              <p:cNvPr id="19" name="Freeform 19"/>
              <p:cNvSpPr/>
              <p:nvPr/>
            </p:nvSpPr>
            <p:spPr>
              <a:xfrm>
                <a:off x="0" y="1062824"/>
                <a:ext cx="2493331" cy="455496"/>
              </a:xfrm>
              <a:custGeom>
                <a:avLst/>
                <a:gdLst/>
                <a:ahLst/>
                <a:cxnLst/>
                <a:rect l="l" t="t" r="r" b="b"/>
                <a:pathLst>
                  <a:path w="2493331" h="455496">
                    <a:moveTo>
                      <a:pt x="0" y="0"/>
                    </a:moveTo>
                    <a:lnTo>
                      <a:pt x="2265583" y="0"/>
                    </a:lnTo>
                    <a:cubicBezTo>
                      <a:pt x="2391364" y="0"/>
                      <a:pt x="2493331" y="101966"/>
                      <a:pt x="2493331" y="227748"/>
                    </a:cubicBezTo>
                    <a:lnTo>
                      <a:pt x="2493331" y="227748"/>
                    </a:lnTo>
                    <a:cubicBezTo>
                      <a:pt x="2493331" y="353530"/>
                      <a:pt x="2391364" y="455496"/>
                      <a:pt x="2265583" y="455496"/>
                    </a:cubicBezTo>
                    <a:lnTo>
                      <a:pt x="0" y="455496"/>
                    </a:lnTo>
                    <a:close/>
                  </a:path>
                </a:pathLst>
              </a:custGeom>
              <a:solidFill>
                <a:srgbClr val="B6E972"/>
              </a:solidFill>
            </p:spPr>
          </p:sp>
          <p:sp>
            <p:nvSpPr>
              <p:cNvPr id="20" name="Freeform 20"/>
              <p:cNvSpPr/>
              <p:nvPr/>
            </p:nvSpPr>
            <p:spPr>
              <a:xfrm>
                <a:off x="0" y="2125648"/>
                <a:ext cx="3115076" cy="455496"/>
              </a:xfrm>
              <a:custGeom>
                <a:avLst/>
                <a:gdLst/>
                <a:ahLst/>
                <a:cxnLst/>
                <a:rect l="l" t="t" r="r" b="b"/>
                <a:pathLst>
                  <a:path w="3115076" h="455496">
                    <a:moveTo>
                      <a:pt x="0" y="0"/>
                    </a:moveTo>
                    <a:lnTo>
                      <a:pt x="2887328" y="0"/>
                    </a:lnTo>
                    <a:cubicBezTo>
                      <a:pt x="3013110" y="0"/>
                      <a:pt x="3115076" y="101966"/>
                      <a:pt x="3115076" y="227748"/>
                    </a:cubicBezTo>
                    <a:lnTo>
                      <a:pt x="3115076" y="227748"/>
                    </a:lnTo>
                    <a:cubicBezTo>
                      <a:pt x="3115076" y="288151"/>
                      <a:pt x="3091081" y="346079"/>
                      <a:pt x="3048370" y="388790"/>
                    </a:cubicBezTo>
                    <a:cubicBezTo>
                      <a:pt x="3005659" y="431501"/>
                      <a:pt x="2947731" y="455496"/>
                      <a:pt x="2887328" y="455496"/>
                    </a:cubicBezTo>
                    <a:lnTo>
                      <a:pt x="0" y="455496"/>
                    </a:lnTo>
                    <a:close/>
                  </a:path>
                </a:pathLst>
              </a:custGeom>
              <a:solidFill>
                <a:srgbClr val="B6E972"/>
              </a:solidFill>
            </p:spPr>
          </p:sp>
          <p:sp>
            <p:nvSpPr>
              <p:cNvPr id="21" name="Freeform 21"/>
              <p:cNvSpPr/>
              <p:nvPr/>
            </p:nvSpPr>
            <p:spPr>
              <a:xfrm>
                <a:off x="0" y="3188472"/>
                <a:ext cx="3736821" cy="455496"/>
              </a:xfrm>
              <a:custGeom>
                <a:avLst/>
                <a:gdLst/>
                <a:ahLst/>
                <a:cxnLst/>
                <a:rect l="l" t="t" r="r" b="b"/>
                <a:pathLst>
                  <a:path w="3736821" h="455496">
                    <a:moveTo>
                      <a:pt x="0" y="0"/>
                    </a:moveTo>
                    <a:lnTo>
                      <a:pt x="3509073" y="0"/>
                    </a:lnTo>
                    <a:cubicBezTo>
                      <a:pt x="3634855" y="0"/>
                      <a:pt x="3736821" y="101966"/>
                      <a:pt x="3736821" y="227748"/>
                    </a:cubicBezTo>
                    <a:lnTo>
                      <a:pt x="3736821" y="227748"/>
                    </a:lnTo>
                    <a:cubicBezTo>
                      <a:pt x="3736821" y="353530"/>
                      <a:pt x="3634855" y="455496"/>
                      <a:pt x="3509073" y="455496"/>
                    </a:cubicBezTo>
                    <a:lnTo>
                      <a:pt x="0" y="455496"/>
                    </a:lnTo>
                    <a:close/>
                  </a:path>
                </a:pathLst>
              </a:custGeom>
              <a:solidFill>
                <a:srgbClr val="B6E972"/>
              </a:solidFill>
            </p:spPr>
          </p:sp>
          <p:sp>
            <p:nvSpPr>
              <p:cNvPr id="22" name="Freeform 22"/>
              <p:cNvSpPr/>
              <p:nvPr/>
            </p:nvSpPr>
            <p:spPr>
              <a:xfrm>
                <a:off x="0" y="0"/>
                <a:ext cx="1497268" cy="455496"/>
              </a:xfrm>
              <a:custGeom>
                <a:avLst/>
                <a:gdLst/>
                <a:ahLst/>
                <a:cxnLst/>
                <a:rect l="l" t="t" r="r" b="b"/>
                <a:pathLst>
                  <a:path w="1497268" h="455496">
                    <a:moveTo>
                      <a:pt x="0" y="0"/>
                    </a:moveTo>
                    <a:lnTo>
                      <a:pt x="1497268" y="0"/>
                    </a:lnTo>
                    <a:lnTo>
                      <a:pt x="1497268" y="455496"/>
                    </a:lnTo>
                    <a:lnTo>
                      <a:pt x="0" y="455496"/>
                    </a:lnTo>
                    <a:close/>
                  </a:path>
                </a:pathLst>
              </a:custGeom>
              <a:solidFill>
                <a:srgbClr val="04A264"/>
              </a:solidFill>
            </p:spPr>
          </p:sp>
          <p:sp>
            <p:nvSpPr>
              <p:cNvPr id="23" name="Freeform 23"/>
              <p:cNvSpPr/>
              <p:nvPr/>
            </p:nvSpPr>
            <p:spPr>
              <a:xfrm>
                <a:off x="0" y="1062824"/>
                <a:ext cx="1807665" cy="455496"/>
              </a:xfrm>
              <a:custGeom>
                <a:avLst/>
                <a:gdLst/>
                <a:ahLst/>
                <a:cxnLst/>
                <a:rect l="l" t="t" r="r" b="b"/>
                <a:pathLst>
                  <a:path w="1807665" h="455496">
                    <a:moveTo>
                      <a:pt x="0" y="0"/>
                    </a:moveTo>
                    <a:lnTo>
                      <a:pt x="1807665" y="0"/>
                    </a:lnTo>
                    <a:lnTo>
                      <a:pt x="1807665" y="455496"/>
                    </a:lnTo>
                    <a:lnTo>
                      <a:pt x="0" y="455496"/>
                    </a:lnTo>
                    <a:close/>
                  </a:path>
                </a:pathLst>
              </a:custGeom>
              <a:solidFill>
                <a:srgbClr val="04A264"/>
              </a:solidFill>
            </p:spPr>
          </p:sp>
          <p:sp>
            <p:nvSpPr>
              <p:cNvPr id="24" name="Freeform 24"/>
              <p:cNvSpPr/>
              <p:nvPr/>
            </p:nvSpPr>
            <p:spPr>
              <a:xfrm>
                <a:off x="0" y="2125648"/>
                <a:ext cx="2492061" cy="455496"/>
              </a:xfrm>
              <a:custGeom>
                <a:avLst/>
                <a:gdLst/>
                <a:ahLst/>
                <a:cxnLst/>
                <a:rect l="l" t="t" r="r" b="b"/>
                <a:pathLst>
                  <a:path w="2492061" h="455496">
                    <a:moveTo>
                      <a:pt x="0" y="0"/>
                    </a:moveTo>
                    <a:lnTo>
                      <a:pt x="2492061" y="0"/>
                    </a:lnTo>
                    <a:lnTo>
                      <a:pt x="2492061" y="455496"/>
                    </a:lnTo>
                    <a:lnTo>
                      <a:pt x="0" y="455496"/>
                    </a:lnTo>
                    <a:close/>
                  </a:path>
                </a:pathLst>
              </a:custGeom>
              <a:solidFill>
                <a:srgbClr val="04A264"/>
              </a:solidFill>
            </p:spPr>
          </p:sp>
          <p:sp>
            <p:nvSpPr>
              <p:cNvPr id="25" name="Freeform 25"/>
              <p:cNvSpPr/>
              <p:nvPr/>
            </p:nvSpPr>
            <p:spPr>
              <a:xfrm>
                <a:off x="0" y="3188472"/>
                <a:ext cx="2989457" cy="455496"/>
              </a:xfrm>
              <a:custGeom>
                <a:avLst/>
                <a:gdLst/>
                <a:ahLst/>
                <a:cxnLst/>
                <a:rect l="l" t="t" r="r" b="b"/>
                <a:pathLst>
                  <a:path w="2989457" h="455496">
                    <a:moveTo>
                      <a:pt x="0" y="0"/>
                    </a:moveTo>
                    <a:lnTo>
                      <a:pt x="2989457" y="0"/>
                    </a:lnTo>
                    <a:lnTo>
                      <a:pt x="2989457" y="455496"/>
                    </a:lnTo>
                    <a:lnTo>
                      <a:pt x="0" y="455496"/>
                    </a:lnTo>
                    <a:close/>
                  </a:path>
                </a:pathLst>
              </a:custGeom>
              <a:solidFill>
                <a:srgbClr val="04A264"/>
              </a:solidFill>
            </p:spPr>
          </p:sp>
          <p:sp>
            <p:nvSpPr>
              <p:cNvPr id="26" name="Freeform 26"/>
              <p:cNvSpPr/>
              <p:nvPr/>
            </p:nvSpPr>
            <p:spPr>
              <a:xfrm>
                <a:off x="0" y="0"/>
                <a:ext cx="623862" cy="455496"/>
              </a:xfrm>
              <a:custGeom>
                <a:avLst/>
                <a:gdLst/>
                <a:ahLst/>
                <a:cxnLst/>
                <a:rect l="l" t="t" r="r" b="b"/>
                <a:pathLst>
                  <a:path w="623862" h="455496">
                    <a:moveTo>
                      <a:pt x="0" y="0"/>
                    </a:moveTo>
                    <a:lnTo>
                      <a:pt x="623862" y="0"/>
                    </a:lnTo>
                    <a:lnTo>
                      <a:pt x="623862" y="455496"/>
                    </a:lnTo>
                    <a:lnTo>
                      <a:pt x="0" y="455496"/>
                    </a:lnTo>
                    <a:close/>
                  </a:path>
                </a:pathLst>
              </a:custGeom>
              <a:solidFill>
                <a:srgbClr val="063B39"/>
              </a:solidFill>
            </p:spPr>
          </p:sp>
          <p:sp>
            <p:nvSpPr>
              <p:cNvPr id="27" name="Freeform 27"/>
              <p:cNvSpPr/>
              <p:nvPr/>
            </p:nvSpPr>
            <p:spPr>
              <a:xfrm>
                <a:off x="0" y="1062824"/>
                <a:ext cx="934999" cy="455496"/>
              </a:xfrm>
              <a:custGeom>
                <a:avLst/>
                <a:gdLst/>
                <a:ahLst/>
                <a:cxnLst/>
                <a:rect l="l" t="t" r="r" b="b"/>
                <a:pathLst>
                  <a:path w="934999" h="455496">
                    <a:moveTo>
                      <a:pt x="0" y="0"/>
                    </a:moveTo>
                    <a:lnTo>
                      <a:pt x="934999" y="0"/>
                    </a:lnTo>
                    <a:lnTo>
                      <a:pt x="934999" y="455496"/>
                    </a:lnTo>
                    <a:lnTo>
                      <a:pt x="0" y="455496"/>
                    </a:lnTo>
                    <a:close/>
                  </a:path>
                </a:pathLst>
              </a:custGeom>
              <a:solidFill>
                <a:srgbClr val="063B39"/>
              </a:solidFill>
            </p:spPr>
          </p:sp>
          <p:sp>
            <p:nvSpPr>
              <p:cNvPr id="28" name="Freeform 28"/>
              <p:cNvSpPr/>
              <p:nvPr/>
            </p:nvSpPr>
            <p:spPr>
              <a:xfrm>
                <a:off x="0" y="2125648"/>
                <a:ext cx="1495237" cy="455496"/>
              </a:xfrm>
              <a:custGeom>
                <a:avLst/>
                <a:gdLst/>
                <a:ahLst/>
                <a:cxnLst/>
                <a:rect l="l" t="t" r="r" b="b"/>
                <a:pathLst>
                  <a:path w="1495237" h="455496">
                    <a:moveTo>
                      <a:pt x="0" y="0"/>
                    </a:moveTo>
                    <a:lnTo>
                      <a:pt x="1495237" y="0"/>
                    </a:lnTo>
                    <a:lnTo>
                      <a:pt x="1495237" y="455496"/>
                    </a:lnTo>
                    <a:lnTo>
                      <a:pt x="0" y="455496"/>
                    </a:lnTo>
                    <a:close/>
                  </a:path>
                </a:pathLst>
              </a:custGeom>
              <a:solidFill>
                <a:srgbClr val="063B39"/>
              </a:solidFill>
            </p:spPr>
          </p:sp>
          <p:sp>
            <p:nvSpPr>
              <p:cNvPr id="29" name="Freeform 29"/>
              <p:cNvSpPr/>
              <p:nvPr/>
            </p:nvSpPr>
            <p:spPr>
              <a:xfrm>
                <a:off x="0" y="3188472"/>
                <a:ext cx="1743850" cy="455496"/>
              </a:xfrm>
              <a:custGeom>
                <a:avLst/>
                <a:gdLst/>
                <a:ahLst/>
                <a:cxnLst/>
                <a:rect l="l" t="t" r="r" b="b"/>
                <a:pathLst>
                  <a:path w="1743850" h="455496">
                    <a:moveTo>
                      <a:pt x="0" y="0"/>
                    </a:moveTo>
                    <a:lnTo>
                      <a:pt x="1743850" y="0"/>
                    </a:lnTo>
                    <a:lnTo>
                      <a:pt x="1743850" y="455496"/>
                    </a:lnTo>
                    <a:lnTo>
                      <a:pt x="0" y="455496"/>
                    </a:lnTo>
                    <a:close/>
                  </a:path>
                </a:pathLst>
              </a:custGeom>
              <a:solidFill>
                <a:srgbClr val="063B39"/>
              </a:solidFill>
            </p:spPr>
          </p:sp>
        </p:grpSp>
      </p:grpSp>
      <p:grpSp>
        <p:nvGrpSpPr>
          <p:cNvPr id="43" name="Group 3"/>
          <p:cNvGrpSpPr/>
          <p:nvPr/>
        </p:nvGrpSpPr>
        <p:grpSpPr>
          <a:xfrm rot="5400000">
            <a:off x="1639570" y="-1332230"/>
            <a:ext cx="2268220" cy="5563235"/>
            <a:chOff x="0" y="0"/>
            <a:chExt cx="660400" cy="1803858"/>
          </a:xfrm>
        </p:grpSpPr>
        <p:sp>
          <p:nvSpPr>
            <p:cNvPr id="4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45"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33" name="Group 33"/>
          <p:cNvGrpSpPr/>
          <p:nvPr/>
        </p:nvGrpSpPr>
        <p:grpSpPr>
          <a:xfrm rot="0">
            <a:off x="756000" y="657440"/>
            <a:ext cx="4109085" cy="1577181"/>
            <a:chOff x="0" y="-28575"/>
            <a:chExt cx="5478781" cy="2102909"/>
          </a:xfrm>
        </p:grpSpPr>
        <p:sp>
          <p:nvSpPr>
            <p:cNvPr id="34" name="TextBox 34"/>
            <p:cNvSpPr txBox="1"/>
            <p:nvPr/>
          </p:nvSpPr>
          <p:spPr>
            <a:xfrm>
              <a:off x="0" y="-28575"/>
              <a:ext cx="4749542" cy="1479762"/>
            </a:xfrm>
            <a:prstGeom prst="rect">
              <a:avLst/>
            </a:prstGeom>
          </p:spPr>
          <p:txBody>
            <a:bodyPr lIns="0" tIns="0" rIns="0" bIns="0" rtlCol="0" anchor="t">
              <a:spAutoFit/>
            </a:bodyPr>
            <a:lstStyle/>
            <a:p>
              <a:pPr marL="0" lvl="0" indent="0">
                <a:lnSpc>
                  <a:spcPts val="4480"/>
                </a:lnSpc>
              </a:pPr>
              <a:r>
                <a:rPr lang="en-US" sz="3500">
                  <a:solidFill>
                    <a:srgbClr val="FFFFFF"/>
                  </a:solidFill>
                  <a:latin typeface="Arial Black" panose="020B0A04020102020204" charset="0"/>
                  <a:ea typeface="Arial Black" panose="020B0A04020102020204" charset="0"/>
                  <a:cs typeface="Arial Black" panose="020B0A04020102020204" charset="0"/>
                </a:rPr>
                <a:t>Industry Background</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35" name="TextBox 35"/>
            <p:cNvSpPr txBox="1"/>
            <p:nvPr/>
          </p:nvSpPr>
          <p:spPr>
            <a:xfrm>
              <a:off x="0" y="1718734"/>
              <a:ext cx="5478781" cy="355600"/>
            </a:xfrm>
            <a:prstGeom prst="rect">
              <a:avLst/>
            </a:prstGeom>
          </p:spPr>
          <p:txBody>
            <a:bodyPr wrap="square" lIns="0" tIns="0" rIns="0" bIns="0" rtlCol="0" anchor="t">
              <a:spAutoFit/>
            </a:bodyPr>
            <a:lstStyle/>
            <a:p>
              <a:pPr>
                <a:lnSpc>
                  <a:spcPts val="2080"/>
                </a:lnSpc>
              </a:pPr>
              <a:r>
                <a:rPr lang="en-US" sz="1600">
                  <a:solidFill>
                    <a:srgbClr val="FFFFFF"/>
                  </a:solidFill>
                  <a:latin typeface="Arial" panose="020B0604020202020204" pitchFamily="34" charset="0"/>
                  <a:ea typeface="Arial Black" panose="020B0A04020102020204" charset="0"/>
                  <a:cs typeface="Arial" panose="020B0604020202020204" pitchFamily="34" charset="0"/>
                </a:rPr>
                <a:t>Give a brief explanation for the page</a:t>
              </a:r>
              <a:endParaRPr lang="en-US" sz="1600">
                <a:solidFill>
                  <a:srgbClr val="FFFFFF"/>
                </a:solidFill>
                <a:latin typeface="Arial" panose="020B0604020202020204" pitchFamily="34" charset="0"/>
                <a:ea typeface="Arial Black" panose="020B0A04020102020204" charset="0"/>
                <a:cs typeface="Arial" panose="020B0604020202020204" pitchFamily="34" charset="0"/>
              </a:endParaRPr>
            </a:p>
          </p:txBody>
        </p:sp>
      </p:grpSp>
      <p:pic>
        <p:nvPicPr>
          <p:cNvPr id="36" name="Picture 36">
            <a:hlinkClick r:id="rId1" action="ppaction://hlinkfile"/>
          </p:cNvPr>
          <p:cNvPicPr>
            <a:picLocks noChangeAspect="1"/>
          </p:cNvPicPr>
          <p:nvPr/>
        </p:nvPicPr>
        <p:blipFill>
          <a:blip r:embed="rId2"/>
          <a:srcRect/>
          <a:stretch>
            <a:fillRect/>
          </a:stretch>
        </p:blipFill>
        <p:spPr>
          <a:xfrm>
            <a:off x="5513629" y="10087086"/>
            <a:ext cx="1781567" cy="4117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0">
            <a:off x="756000" y="3486417"/>
            <a:ext cx="4613041" cy="516450"/>
            <a:chOff x="0" y="0"/>
            <a:chExt cx="6150721" cy="688600"/>
          </a:xfrm>
        </p:grpSpPr>
        <p:sp>
          <p:nvSpPr>
            <p:cNvPr id="3" name="TextBox 3"/>
            <p:cNvSpPr txBox="1"/>
            <p:nvPr/>
          </p:nvSpPr>
          <p:spPr>
            <a:xfrm>
              <a:off x="0" y="-19050"/>
              <a:ext cx="6150721"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Competitor 1</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4" name="TextBox 4"/>
            <p:cNvSpPr txBox="1"/>
            <p:nvPr/>
          </p:nvSpPr>
          <p:spPr>
            <a:xfrm>
              <a:off x="0" y="435870"/>
              <a:ext cx="6150721" cy="252730"/>
            </a:xfrm>
            <a:prstGeom prst="rect">
              <a:avLst/>
            </a:prstGeom>
          </p:spPr>
          <p:txBody>
            <a:bodyPr lIns="0" tIns="0" rIns="0" bIns="0" rtlCol="0" anchor="t">
              <a:spAutoFit/>
            </a:bodyPr>
            <a:lstStyle/>
            <a:p>
              <a:pPr>
                <a:lnSpc>
                  <a:spcPts val="1560"/>
                </a:lnSpc>
              </a:pPr>
              <a:endParaRPr>
                <a:ea typeface="Arial Black" panose="020B0A04020102020204" charset="0"/>
                <a:cs typeface="Arial Black" panose="020B0A04020102020204" charset="0"/>
              </a:endParaRPr>
            </a:p>
          </p:txBody>
        </p:sp>
      </p:grpSp>
      <p:graphicFrame>
        <p:nvGraphicFramePr>
          <p:cNvPr id="5" name="Table 5"/>
          <p:cNvGraphicFramePr>
            <a:graphicFrameLocks noGrp="1"/>
          </p:cNvGraphicFramePr>
          <p:nvPr/>
        </p:nvGraphicFramePr>
        <p:xfrm>
          <a:off x="756000" y="3918636"/>
          <a:ext cx="6057525" cy="2133600"/>
        </p:xfrm>
        <a:graphic>
          <a:graphicData uri="http://schemas.openxmlformats.org/drawingml/2006/table">
            <a:tbl>
              <a:tblPr/>
              <a:tblGrid>
                <a:gridCol w="1514381"/>
                <a:gridCol w="1514381"/>
                <a:gridCol w="1514381"/>
                <a:gridCol w="1514381"/>
              </a:tblGrid>
              <a:tr h="507089">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Strengths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Weaknesses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Opportunitis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Threats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r>
              <a:tr h="1626511">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Affordable</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Strong customer base</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Readily available for services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Does not meet quality standards</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Adds to e-waste in landfills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Expansion into neighboring areas </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Growing demand</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Increased spending on technology</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Increasing number of competition</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Shift towards sustainability</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Economic downturns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grpSp>
        <p:nvGrpSpPr>
          <p:cNvPr id="43" name="Group 3"/>
          <p:cNvGrpSpPr/>
          <p:nvPr/>
        </p:nvGrpSpPr>
        <p:grpSpPr>
          <a:xfrm rot="5400000">
            <a:off x="1639570" y="-1332230"/>
            <a:ext cx="2268220" cy="5563235"/>
            <a:chOff x="0" y="0"/>
            <a:chExt cx="660400" cy="1803858"/>
          </a:xfrm>
        </p:grpSpPr>
        <p:sp>
          <p:nvSpPr>
            <p:cNvPr id="44" name="Freeform 4"/>
            <p:cNvSpPr/>
            <p:nvPr/>
          </p:nvSpPr>
          <p:spPr>
            <a:xfrm>
              <a:off x="0" y="0"/>
              <a:ext cx="660400" cy="1803858"/>
            </a:xfrm>
            <a:custGeom>
              <a:avLst/>
              <a:gdLst/>
              <a:ahLst/>
              <a:cxnLst/>
              <a:rect l="l" t="t" r="r" b="b"/>
              <a:pathLst>
                <a:path w="660400" h="180385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0516"/>
                  </a:cubicBezTo>
                  <a:lnTo>
                    <a:pt x="660400" y="1803858"/>
                  </a:lnTo>
                  <a:lnTo>
                    <a:pt x="0" y="1803858"/>
                  </a:lnTo>
                  <a:lnTo>
                    <a:pt x="0" y="351595"/>
                  </a:lnTo>
                  <a:cubicBezTo>
                    <a:pt x="1782" y="185660"/>
                    <a:pt x="93019" y="64045"/>
                    <a:pt x="220252" y="19070"/>
                  </a:cubicBezTo>
                  <a:close/>
                </a:path>
              </a:pathLst>
            </a:custGeom>
            <a:solidFill>
              <a:srgbClr val="063B39"/>
            </a:solidFill>
          </p:spPr>
        </p:sp>
        <p:sp>
          <p:nvSpPr>
            <p:cNvPr id="45" name="TextBox 5"/>
            <p:cNvSpPr txBox="1"/>
            <p:nvPr/>
          </p:nvSpPr>
          <p:spPr>
            <a:xfrm>
              <a:off x="0" y="107950"/>
              <a:ext cx="660400" cy="704850"/>
            </a:xfrm>
            <a:prstGeom prst="rect">
              <a:avLst/>
            </a:prstGeom>
          </p:spPr>
          <p:txBody>
            <a:bodyPr lIns="50800" tIns="50800" rIns="50800" bIns="50800" rtlCol="0" anchor="ctr"/>
            <a:p>
              <a:pPr algn="ctr">
                <a:lnSpc>
                  <a:spcPts val="2080"/>
                </a:lnSpc>
              </a:pPr>
              <a:endParaRPr sz="1200">
                <a:ea typeface="Arial Black" panose="020B0A04020102020204" charset="0"/>
                <a:cs typeface="Arial Black" panose="020B0A04020102020204" charset="0"/>
              </a:endParaRPr>
            </a:p>
          </p:txBody>
        </p:sp>
      </p:grpSp>
      <p:grpSp>
        <p:nvGrpSpPr>
          <p:cNvPr id="9" name="Group 9"/>
          <p:cNvGrpSpPr/>
          <p:nvPr/>
        </p:nvGrpSpPr>
        <p:grpSpPr>
          <a:xfrm rot="0">
            <a:off x="756000" y="656602"/>
            <a:ext cx="3509977" cy="1578903"/>
            <a:chOff x="0" y="-28575"/>
            <a:chExt cx="4679969" cy="2105205"/>
          </a:xfrm>
        </p:grpSpPr>
        <p:sp>
          <p:nvSpPr>
            <p:cNvPr id="10" name="TextBox 10"/>
            <p:cNvSpPr txBox="1"/>
            <p:nvPr/>
          </p:nvSpPr>
          <p:spPr>
            <a:xfrm>
              <a:off x="0" y="-28575"/>
              <a:ext cx="4579762" cy="1479762"/>
            </a:xfrm>
            <a:prstGeom prst="rect">
              <a:avLst/>
            </a:prstGeom>
          </p:spPr>
          <p:txBody>
            <a:bodyPr lIns="0" tIns="0" rIns="0" bIns="0" rtlCol="0" anchor="t">
              <a:spAutoFit/>
            </a:bodyPr>
            <a:lstStyle/>
            <a:p>
              <a:pPr marL="0" lvl="0" indent="0">
                <a:lnSpc>
                  <a:spcPts val="4480"/>
                </a:lnSpc>
              </a:pPr>
              <a:r>
                <a:rPr lang="en-US" sz="3500">
                  <a:solidFill>
                    <a:srgbClr val="FFFFFF"/>
                  </a:solidFill>
                  <a:latin typeface="Arial Black" panose="020B0A04020102020204" charset="0"/>
                  <a:ea typeface="Arial Black" panose="020B0A04020102020204" charset="0"/>
                  <a:cs typeface="Arial Black" panose="020B0A04020102020204" charset="0"/>
                </a:rPr>
                <a:t>Competitor Analysis</a:t>
              </a:r>
              <a:endParaRPr lang="en-US" sz="3500">
                <a:solidFill>
                  <a:srgbClr val="FFFFFF"/>
                </a:solidFill>
                <a:latin typeface="Arial Black" panose="020B0A04020102020204" charset="0"/>
                <a:ea typeface="Arial Black" panose="020B0A04020102020204" charset="0"/>
                <a:cs typeface="Arial Black" panose="020B0A04020102020204" charset="0"/>
              </a:endParaRPr>
            </a:p>
          </p:txBody>
        </p:sp>
        <p:sp>
          <p:nvSpPr>
            <p:cNvPr id="11" name="TextBox 11"/>
            <p:cNvSpPr txBox="1"/>
            <p:nvPr/>
          </p:nvSpPr>
          <p:spPr>
            <a:xfrm>
              <a:off x="0" y="1721030"/>
              <a:ext cx="4679969" cy="355600"/>
            </a:xfrm>
            <a:prstGeom prst="rect">
              <a:avLst/>
            </a:prstGeom>
          </p:spPr>
          <p:txBody>
            <a:bodyPr lIns="0" tIns="0" rIns="0" bIns="0" rtlCol="0" anchor="t">
              <a:spAutoFit/>
            </a:bodyPr>
            <a:lstStyle/>
            <a:p>
              <a:pPr>
                <a:lnSpc>
                  <a:spcPts val="2080"/>
                </a:lnSpc>
              </a:pPr>
              <a:r>
                <a:rPr lang="en-US" sz="1600">
                  <a:solidFill>
                    <a:srgbClr val="FFFFFF"/>
                  </a:solidFill>
                  <a:latin typeface="Arial" panose="020B0604020202020204" pitchFamily="34" charset="0"/>
                  <a:ea typeface="Arial Black" panose="020B0A04020102020204" charset="0"/>
                  <a:cs typeface="Arial" panose="020B0604020202020204" pitchFamily="34" charset="0"/>
                </a:rPr>
                <a:t>Give a brief explanation for the page</a:t>
              </a:r>
              <a:endParaRPr lang="en-US" sz="1600">
                <a:solidFill>
                  <a:srgbClr val="FFFFFF"/>
                </a:solidFill>
                <a:latin typeface="Arial" panose="020B0604020202020204" pitchFamily="34" charset="0"/>
                <a:ea typeface="Arial Black" panose="020B0A04020102020204" charset="0"/>
                <a:cs typeface="Arial" panose="020B0604020202020204" pitchFamily="34" charset="0"/>
              </a:endParaRPr>
            </a:p>
          </p:txBody>
        </p:sp>
      </p:grpSp>
      <p:grpSp>
        <p:nvGrpSpPr>
          <p:cNvPr id="12" name="Group 12"/>
          <p:cNvGrpSpPr/>
          <p:nvPr/>
        </p:nvGrpSpPr>
        <p:grpSpPr>
          <a:xfrm rot="0">
            <a:off x="756000" y="6711845"/>
            <a:ext cx="4613041" cy="516450"/>
            <a:chOff x="0" y="0"/>
            <a:chExt cx="6150721" cy="688600"/>
          </a:xfrm>
        </p:grpSpPr>
        <p:sp>
          <p:nvSpPr>
            <p:cNvPr id="13" name="TextBox 13"/>
            <p:cNvSpPr txBox="1"/>
            <p:nvPr/>
          </p:nvSpPr>
          <p:spPr>
            <a:xfrm>
              <a:off x="0" y="-19050"/>
              <a:ext cx="6150721" cy="334857"/>
            </a:xfrm>
            <a:prstGeom prst="rect">
              <a:avLst/>
            </a:prstGeom>
          </p:spPr>
          <p:txBody>
            <a:bodyPr lIns="0" tIns="0" rIns="0" bIns="0" rtlCol="0" anchor="t">
              <a:spAutoFit/>
            </a:bodyPr>
            <a:lstStyle/>
            <a:p>
              <a:pPr>
                <a:lnSpc>
                  <a:spcPts val="2080"/>
                </a:lnSpc>
              </a:pPr>
              <a:r>
                <a:rPr lang="en-US" sz="1600">
                  <a:solidFill>
                    <a:srgbClr val="063B39"/>
                  </a:solidFill>
                  <a:latin typeface="Arial Black" panose="020B0A04020102020204" charset="0"/>
                  <a:ea typeface="Arial Black" panose="020B0A04020102020204" charset="0"/>
                  <a:cs typeface="Arial Black" panose="020B0A04020102020204" charset="0"/>
                </a:rPr>
                <a:t>Competitor 2</a:t>
              </a:r>
              <a:endParaRPr lang="en-US" sz="1600">
                <a:solidFill>
                  <a:srgbClr val="063B39"/>
                </a:solidFill>
                <a:latin typeface="Arial Black" panose="020B0A04020102020204" charset="0"/>
                <a:ea typeface="Arial Black" panose="020B0A04020102020204" charset="0"/>
                <a:cs typeface="Arial Black" panose="020B0A04020102020204" charset="0"/>
              </a:endParaRPr>
            </a:p>
          </p:txBody>
        </p:sp>
        <p:sp>
          <p:nvSpPr>
            <p:cNvPr id="14" name="TextBox 14"/>
            <p:cNvSpPr txBox="1"/>
            <p:nvPr/>
          </p:nvSpPr>
          <p:spPr>
            <a:xfrm>
              <a:off x="0" y="435870"/>
              <a:ext cx="6150721" cy="252730"/>
            </a:xfrm>
            <a:prstGeom prst="rect">
              <a:avLst/>
            </a:prstGeom>
          </p:spPr>
          <p:txBody>
            <a:bodyPr lIns="0" tIns="0" rIns="0" bIns="0" rtlCol="0" anchor="t">
              <a:spAutoFit/>
            </a:bodyPr>
            <a:lstStyle/>
            <a:p>
              <a:pPr>
                <a:lnSpc>
                  <a:spcPts val="1560"/>
                </a:lnSpc>
              </a:pPr>
              <a:endParaRPr>
                <a:ea typeface="Arial Black" panose="020B0A04020102020204" charset="0"/>
                <a:cs typeface="Arial Black" panose="020B0A04020102020204" charset="0"/>
              </a:endParaRPr>
            </a:p>
          </p:txBody>
        </p:sp>
      </p:grpSp>
      <p:graphicFrame>
        <p:nvGraphicFramePr>
          <p:cNvPr id="15" name="Table 15"/>
          <p:cNvGraphicFramePr>
            <a:graphicFrameLocks noGrp="1"/>
          </p:cNvGraphicFramePr>
          <p:nvPr/>
        </p:nvGraphicFramePr>
        <p:xfrm>
          <a:off x="756000" y="7291833"/>
          <a:ext cx="6057525" cy="2133600"/>
        </p:xfrm>
        <a:graphic>
          <a:graphicData uri="http://schemas.openxmlformats.org/drawingml/2006/table">
            <a:tbl>
              <a:tblPr/>
              <a:tblGrid>
                <a:gridCol w="1514381"/>
                <a:gridCol w="1514381"/>
                <a:gridCol w="1514381"/>
                <a:gridCol w="1514381"/>
              </a:tblGrid>
              <a:tr h="507089">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Strengths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Weaknesses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Opportunitis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c>
                  <a:txBody>
                    <a:bodyPr rtlCol="0"/>
                    <a:lstStyle/>
                    <a:p>
                      <a:pPr algn="ctr">
                        <a:lnSpc>
                          <a:spcPts val="1960"/>
                        </a:lnSpc>
                        <a:defRPr/>
                      </a:pPr>
                      <a:r>
                        <a:rPr lang="en-US" sz="1400">
                          <a:solidFill>
                            <a:srgbClr val="FFFFFF"/>
                          </a:solidFill>
                          <a:latin typeface="Arial Black" panose="020B0A04020102020204" charset="0"/>
                          <a:ea typeface="Arial Black" panose="020B0A04020102020204" charset="0"/>
                          <a:cs typeface="Arial Black" panose="020B0A04020102020204" charset="0"/>
                        </a:rPr>
                        <a:t>Threats</a:t>
                      </a:r>
                      <a:endParaRPr lang="en-US" sz="1100">
                        <a:ea typeface="Arial Black" panose="020B0A04020102020204" charset="0"/>
                        <a:cs typeface="Arial Black" panose="020B0A0402010202020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4A264"/>
                    </a:solidFill>
                  </a:tcPr>
                </a:tc>
              </a:tr>
              <a:tr h="1626511">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Affordable</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Strong customer base</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Readily available for services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Does not meet quality standards</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Adds to e-waste in landfills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Expansion into neighboring areas </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Growing demand</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Increased spending on technology</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rtlCol="0"/>
                    <a:lstStyle/>
                    <a:p>
                      <a:pPr marL="215900" lvl="1" indent="-107950" algn="l">
                        <a:lnSpc>
                          <a:spcPts val="1600"/>
                        </a:lnSpc>
                        <a:buFont typeface="Arial Black" panose="020B0A04020102020204" charset="0"/>
                        <a:buChar char="•"/>
                        <a:defRPr/>
                      </a:pPr>
                      <a:r>
                        <a:rPr lang="en-US" sz="1000">
                          <a:solidFill>
                            <a:srgbClr val="000001"/>
                          </a:solidFill>
                          <a:latin typeface="Arial" panose="020B0604020202020204" pitchFamily="34" charset="0"/>
                          <a:ea typeface="Arial Black" panose="020B0A04020102020204" charset="0"/>
                          <a:cs typeface="Arial" panose="020B0604020202020204" pitchFamily="34" charset="0"/>
                        </a:rPr>
                        <a:t>Increasing number of competition</a:t>
                      </a:r>
                      <a:endParaRPr lang="en-US" sz="1100">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Shift towards sustainability</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p>
                      <a:pPr marL="215900" lvl="1" indent="-107950">
                        <a:lnSpc>
                          <a:spcPts val="1600"/>
                        </a:lnSpc>
                        <a:buFont typeface="Arial Black" panose="020B0A04020102020204" charset="0"/>
                        <a:buChar char="•"/>
                      </a:pPr>
                      <a:r>
                        <a:rPr lang="en-US" sz="1000">
                          <a:solidFill>
                            <a:srgbClr val="000001"/>
                          </a:solidFill>
                          <a:latin typeface="Arial" panose="020B0604020202020204" pitchFamily="34" charset="0"/>
                          <a:ea typeface="Arial Black" panose="020B0A04020102020204" charset="0"/>
                          <a:cs typeface="Arial" panose="020B0604020202020204" pitchFamily="34" charset="0"/>
                        </a:rPr>
                        <a:t>Economic downturns</a:t>
                      </a:r>
                      <a:endParaRPr lang="en-US" sz="1000">
                        <a:solidFill>
                          <a:srgbClr val="000001"/>
                        </a:solidFill>
                        <a:latin typeface="Arial" panose="020B0604020202020204" pitchFamily="34" charset="0"/>
                        <a:ea typeface="Arial Black" panose="020B0A04020102020204" charset="0"/>
                        <a:cs typeface="Arial" panose="020B0604020202020204" pitchFamily="34" charset="0"/>
                      </a:endParaRPr>
                    </a:p>
                  </a:txBody>
                  <a:tcPr marL="95250" marR="95250" marT="95250" marB="95250" anchor="t">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pic>
        <p:nvPicPr>
          <p:cNvPr id="16" name="Picture 16">
            <a:hlinkClick r:id="rId1" action="ppaction://hlinkfile"/>
          </p:cNvPr>
          <p:cNvPicPr>
            <a:picLocks noChangeAspect="1"/>
          </p:cNvPicPr>
          <p:nvPr/>
        </p:nvPicPr>
        <p:blipFill>
          <a:blip r:embed="rId2"/>
          <a:srcRect/>
          <a:stretch>
            <a:fillRect/>
          </a:stretch>
        </p:blipFill>
        <p:spPr>
          <a:xfrm>
            <a:off x="5513629" y="10087086"/>
            <a:ext cx="1781567" cy="41170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Black"/>
        <a:font script="Hebr" typeface="Arial Black"/>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lack"/>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Black"/>
        <a:font script="Hebr" typeface="Arial Black"/>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lack"/>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Black"/>
        <a:font script="Hebr" typeface="Arial Black"/>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lack"/>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8021</Words>
  <Application>WPS Presentation</Application>
  <PresentationFormat>On-screen Show (4:3)</PresentationFormat>
  <Paragraphs>435</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SimSun</vt:lpstr>
      <vt:lpstr>Wingdings</vt:lpstr>
      <vt:lpstr>Arial Black</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Business Plan in Dark Green Lime Green Friendly Dynamic Style</dc:title>
  <dc:creator/>
  <cp:lastModifiedBy>Sotsys-707</cp:lastModifiedBy>
  <cp:revision>10</cp:revision>
  <dcterms:created xsi:type="dcterms:W3CDTF">2006-08-16T00:00:00Z</dcterms:created>
  <dcterms:modified xsi:type="dcterms:W3CDTF">2023-05-03T08:24:00Z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AB99738946B743BCB5B0824D7CA59070</vt:lpwstr>
  </property>
  <property fmtid="{D5CDD505-2E9C-101B-9397-08002B2CF9AE}" pid="3" name="KSOProductBuildVer">
    <vt:lpwstr>1033-11.2.0.11537</vt:lpwstr>
  </property>
</Properties>
</file>